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2" r:id="rId5"/>
    <p:sldId id="266" r:id="rId6"/>
    <p:sldId id="263" r:id="rId7"/>
    <p:sldId id="267" r:id="rId8"/>
    <p:sldId id="268" r:id="rId9"/>
    <p:sldId id="270" r:id="rId10"/>
    <p:sldId id="271" r:id="rId11"/>
    <p:sldId id="272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125"/>
    <a:srgbClr val="ED9B3D"/>
    <a:srgbClr val="94D2BD"/>
    <a:srgbClr val="E8D6A5"/>
    <a:srgbClr val="358386"/>
    <a:srgbClr val="4ABBEF"/>
    <a:srgbClr val="225E71"/>
    <a:srgbClr val="CA672E"/>
    <a:srgbClr val="A73822"/>
    <a:srgbClr val="AB6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90" autoAdjust="0"/>
    <p:restoredTop sz="94660"/>
  </p:normalViewPr>
  <p:slideViewPr>
    <p:cSldViewPr snapToGrid="0">
      <p:cViewPr>
        <p:scale>
          <a:sx n="77" d="100"/>
          <a:sy n="77" d="100"/>
        </p:scale>
        <p:origin x="-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7F1C-9B28-4014-A5BD-2BCEF2B6F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7E564-3457-484A-A375-B38866E50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1D670-AA8D-4E0F-B6A2-21DFCCB8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206B3-311F-49CF-B9F6-54F6655E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E8E1F-B3D7-4D2C-B1CB-C094EE57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116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891A-55A7-45CC-91EA-72CFEBDA8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98073-AEE6-4A59-A204-632136387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30854-6732-46BE-AD44-8AAF2219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581B6-DBF1-462F-A83D-CCF87673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7510E-272F-4934-BA8F-F0A0AB82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2306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DAF5A-0732-44A3-A174-443E38FB9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1A7C6-EEC1-481A-8DBE-3453C977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34F44-C313-4526-A6D3-E52B07ED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FC6FA-6826-43A7-ABFB-DBAE33A8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E2BE5-53D7-4598-AF3C-772EB928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7191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8280-6ACC-4CEC-A55A-A83E4C47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AF96D-14AF-4847-B003-B5F271A99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0C9E0-6DCE-48C4-89DC-2722C0F9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36312-C944-4B27-9401-1AF1CD37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64934-C929-45A8-A658-B8FE8856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4405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1D90-52D8-4B07-AE7F-29F36A30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59AA1-E9E6-4D76-AAAB-104190685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3C010-886B-486F-99FF-B338918AB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5D900-5845-444B-BD30-73FE9305A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8A026-C488-4A0C-A78F-2B4132AD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646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4572-4814-41A7-8A66-50E3FB7D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EB853-ED4C-40C4-AA41-CA3B44D9A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526C5-1417-47E8-8D3D-398867B5A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25D4F-31D2-4B78-A2AC-359A15C4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E518-CD49-480D-ADE5-C7A024F4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BD477-95A5-4C66-90F0-F5AFF996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6732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1932-A442-4552-A1F6-B9689EC2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CF073-8291-4DF6-95A0-B9EEB8482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47087-D041-4296-8888-4854644BC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27EDC6-4CE3-4B3E-877A-B117065CB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77FB5-E8C3-4685-8FAD-B7F9B4892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BB443-11F1-432A-B321-F6C6AE31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F890D9-AEEF-423A-B626-988898FA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82D92-B455-4902-8862-C4525A49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863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78E6-C5CA-4DAB-8C4C-6043F520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CAAF6-984F-431D-9AC4-9B812713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D1844-3C72-41D9-8E7D-72A4954C9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107AF-AB07-4B25-9432-DBF29704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336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F26CB-2CC4-4ADC-9EEB-7E2A091E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F58D1D-6479-4B77-8D7D-EFD930BD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5AA91-EA8A-4A33-A63B-648B2673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7530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90B7-ABFD-49D0-A0F3-2DE548343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E0E5-C0ED-418B-A9EB-E460E8662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D3385-44C3-43B8-897C-B3E5B42FB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3A861-F9B1-4B4B-87E6-7F8637AE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9F9AB-4E3B-4670-BDBA-BF57F545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DC7C0-062A-4AB2-AF7D-6714B1925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789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E0F7-DABD-49F7-BF3C-299ACCDD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CB872-07BB-469A-99D0-0CECC0C90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93261-CA7D-47C5-B3A0-2F7E51DA6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AAE46-A704-4DC7-8652-0438E8B9B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84139-49E2-4E99-8E02-88273088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2B459-8AE8-4720-9AF2-596CBB31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1404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70A816-0BC7-4BC6-9FD2-1951EF06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9E3E4-63CB-4528-A2DE-FC85BE9F0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F4477-4166-4D18-88BD-475E9B253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84FC2-0262-4AA8-AD8B-93C26E474E82}" type="datetimeFigureOut">
              <a:rPr lang="en-MY" smtClean="0"/>
              <a:t>30/10/2022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B575-4F8A-4C05-B656-F0A90BEFA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67592-E984-4C63-B709-913412414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0E95-5B11-4044-8312-DCF21ED97D0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289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4" Type="http://schemas.openxmlformats.org/officeDocument/2006/relationships/video" Target="../media/media2.mov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0CC4E07-BD87-A54A-BD88-0BA5900E2D0B}"/>
              </a:ext>
            </a:extLst>
          </p:cNvPr>
          <p:cNvSpPr/>
          <p:nvPr/>
        </p:nvSpPr>
        <p:spPr>
          <a:xfrm>
            <a:off x="-1721479" y="2587353"/>
            <a:ext cx="1078303" cy="1020587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-2200478" y="3915074"/>
            <a:ext cx="5634007" cy="5128163"/>
          </a:xfrm>
          <a:prstGeom prst="ellipse">
            <a:avLst/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A26A4-D665-407A-BDCF-ECDBD535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43" y="6858000"/>
            <a:ext cx="9143999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EC80A2D-65B7-4C04-BEC2-A230DE360B45}"/>
              </a:ext>
            </a:extLst>
          </p:cNvPr>
          <p:cNvSpPr/>
          <p:nvPr/>
        </p:nvSpPr>
        <p:spPr>
          <a:xfrm>
            <a:off x="-2996599" y="-4388171"/>
            <a:ext cx="7332004" cy="68475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BEF35A0-AEAC-459F-A504-DC34FCE92A5C}"/>
              </a:ext>
            </a:extLst>
          </p:cNvPr>
          <p:cNvSpPr/>
          <p:nvPr/>
        </p:nvSpPr>
        <p:spPr>
          <a:xfrm>
            <a:off x="3282351" y="7409906"/>
            <a:ext cx="1000664" cy="271733"/>
          </a:xfrm>
          <a:prstGeom prst="roundRect">
            <a:avLst>
              <a:gd name="adj" fmla="val 44951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badi Extra Light" panose="020B0204020104020204" pitchFamily="34" charset="0"/>
              </a:rPr>
              <a:t>new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61977-B143-4C10-AE9C-BB841E198C18}"/>
              </a:ext>
            </a:extLst>
          </p:cNvPr>
          <p:cNvSpPr txBox="1"/>
          <p:nvPr/>
        </p:nvSpPr>
        <p:spPr>
          <a:xfrm>
            <a:off x="5542980" y="1914075"/>
            <a:ext cx="44355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dirty="0">
                <a:solidFill>
                  <a:schemeClr val="accent2">
                    <a:lumMod val="75000"/>
                  </a:schemeClr>
                </a:solidFill>
                <a:latin typeface="Franklin Gothic Demi" panose="020B0703020102020204" pitchFamily="34" charset="0"/>
              </a:rPr>
              <a:t>ROVA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5265-F2A5-814B-83E8-F42914F77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6455" y="2862545"/>
            <a:ext cx="470202" cy="470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86CC7-9B2F-5A40-9504-AB4C1469D008}"/>
              </a:ext>
            </a:extLst>
          </p:cNvPr>
          <p:cNvSpPr txBox="1"/>
          <p:nvPr/>
        </p:nvSpPr>
        <p:spPr>
          <a:xfrm>
            <a:off x="6808293" y="-1288589"/>
            <a:ext cx="190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By </a:t>
            </a:r>
            <a:r>
              <a:rPr lang="en-US" dirty="0" err="1">
                <a:latin typeface="Franklin Gothic Medium" panose="020B0603020102020204" pitchFamily="34" charset="0"/>
              </a:rPr>
              <a:t>RunTime</a:t>
            </a:r>
            <a:r>
              <a:rPr lang="en-US" dirty="0">
                <a:latin typeface="Franklin Gothic Medium" panose="020B0603020102020204" pitchFamily="34" charset="0"/>
              </a:rPr>
              <a:t> Error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DB44E9-DA81-DA40-A534-4DDE1935F484}"/>
              </a:ext>
            </a:extLst>
          </p:cNvPr>
          <p:cNvGrpSpPr/>
          <p:nvPr/>
        </p:nvGrpSpPr>
        <p:grpSpPr>
          <a:xfrm>
            <a:off x="1078302" y="7894692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44" name="Rectangle: Rounded Corners 18">
              <a:extLst>
                <a:ext uri="{FF2B5EF4-FFF2-40B4-BE49-F238E27FC236}">
                  <a16:creationId xmlns:a16="http://schemas.microsoft.com/office/drawing/2014/main" id="{5F2AA1A6-09D2-EE44-ABB2-CBC5947E2A71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5" name="Rectangle: Rounded Corners 19">
              <a:extLst>
                <a:ext uri="{FF2B5EF4-FFF2-40B4-BE49-F238E27FC236}">
                  <a16:creationId xmlns:a16="http://schemas.microsoft.com/office/drawing/2014/main" id="{56E57593-E34A-AE46-85F2-4154DA86350B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40F3FD-D777-4C43-8179-252D3DFA7120}"/>
                </a:ext>
              </a:extLst>
            </p:cNvPr>
            <p:cNvSpPr txBox="1"/>
            <p:nvPr/>
          </p:nvSpPr>
          <p:spPr>
            <a:xfrm>
              <a:off x="2544793" y="1949367"/>
              <a:ext cx="310551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We created an app that helps rovers on Mars get to their replenishing zones before their battery runs out.</a:t>
              </a:r>
            </a:p>
          </p:txBody>
        </p:sp>
      </p:grpSp>
      <p:sp>
        <p:nvSpPr>
          <p:cNvPr id="47" name="Rectangle: Rounded Corners 30">
            <a:extLst>
              <a:ext uri="{FF2B5EF4-FFF2-40B4-BE49-F238E27FC236}">
                <a16:creationId xmlns:a16="http://schemas.microsoft.com/office/drawing/2014/main" id="{438DE288-463F-4448-8464-0AC97DA4D99D}"/>
              </a:ext>
            </a:extLst>
          </p:cNvPr>
          <p:cNvSpPr/>
          <p:nvPr/>
        </p:nvSpPr>
        <p:spPr>
          <a:xfrm>
            <a:off x="12729538" y="4639935"/>
            <a:ext cx="1971417" cy="1536285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Rectangle: Rounded Corners 30">
            <a:extLst>
              <a:ext uri="{FF2B5EF4-FFF2-40B4-BE49-F238E27FC236}">
                <a16:creationId xmlns:a16="http://schemas.microsoft.com/office/drawing/2014/main" id="{D326C49E-FE3C-054A-A63D-33E76B63289C}"/>
              </a:ext>
            </a:extLst>
          </p:cNvPr>
          <p:cNvSpPr/>
          <p:nvPr/>
        </p:nvSpPr>
        <p:spPr>
          <a:xfrm>
            <a:off x="12729538" y="715333"/>
            <a:ext cx="1971417" cy="3383610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9" name="Rectangle: Rounded Corners 30">
            <a:extLst>
              <a:ext uri="{FF2B5EF4-FFF2-40B4-BE49-F238E27FC236}">
                <a16:creationId xmlns:a16="http://schemas.microsoft.com/office/drawing/2014/main" id="{C16F9955-E44D-8F4D-8096-917FB1C4DF5C}"/>
              </a:ext>
            </a:extLst>
          </p:cNvPr>
          <p:cNvSpPr/>
          <p:nvPr/>
        </p:nvSpPr>
        <p:spPr>
          <a:xfrm>
            <a:off x="5788188" y="7198949"/>
            <a:ext cx="4586691" cy="3302240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233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8569551" y="-1287732"/>
            <a:ext cx="5634007" cy="5128163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5544040" y="1447528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4BAF82F-0BE3-49C6-A8BA-CB23A8744384}"/>
              </a:ext>
            </a:extLst>
          </p:cNvPr>
          <p:cNvSpPr/>
          <p:nvPr/>
        </p:nvSpPr>
        <p:spPr>
          <a:xfrm>
            <a:off x="5588455" y="1905842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Records longitude and latitude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Used emulators to find the coarse (approximate) location and fine (exact) location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Refined app to track precise location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Accuracy measurement tool built in the app to track supplies</a:t>
            </a:r>
          </a:p>
        </p:txBody>
      </p:sp>
      <p:pic>
        <p:nvPicPr>
          <p:cNvPr id="3" name="Screen Recording 2022-10-30 at 12.14.56 PM" descr="Screen Recording 2022-10-30 at 12.14.56 PM">
            <a:hlinkClick r:id="" action="ppaction://media"/>
            <a:extLst>
              <a:ext uri="{FF2B5EF4-FFF2-40B4-BE49-F238E27FC236}">
                <a16:creationId xmlns:a16="http://schemas.microsoft.com/office/drawing/2014/main" id="{2FF95B8A-0049-6E41-8737-7AD928F88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228" y="0"/>
            <a:ext cx="400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1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3A29C3B-2CCF-4099-BEF0-07D2C26782F0}"/>
              </a:ext>
            </a:extLst>
          </p:cNvPr>
          <p:cNvSpPr/>
          <p:nvPr/>
        </p:nvSpPr>
        <p:spPr>
          <a:xfrm>
            <a:off x="-10342520" y="1245080"/>
            <a:ext cx="1000664" cy="271733"/>
          </a:xfrm>
          <a:prstGeom prst="roundRect">
            <a:avLst>
              <a:gd name="adj" fmla="val 44951"/>
            </a:avLst>
          </a:prstGeom>
          <a:solidFill>
            <a:srgbClr val="7E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badi Extra Light" panose="020B0204020104020204" pitchFamily="34" charset="0"/>
              </a:rPr>
              <a:t>new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A6BB2C3-C086-4C17-A048-DF7C28A482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22" y="7730503"/>
            <a:ext cx="9143999" cy="6858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7039428" y="-990034"/>
            <a:ext cx="7779657" cy="8766628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0976894" y="3850587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DC0F91-5EE4-4EDF-886C-6244CDB28531}"/>
              </a:ext>
            </a:extLst>
          </p:cNvPr>
          <p:cNvSpPr/>
          <p:nvPr/>
        </p:nvSpPr>
        <p:spPr>
          <a:xfrm>
            <a:off x="-5113596" y="-2009356"/>
            <a:ext cx="5634007" cy="5128163"/>
          </a:xfrm>
          <a:prstGeom prst="ellipse">
            <a:avLst/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3C304-2A26-4177-876E-6582F8422C82}"/>
              </a:ext>
            </a:extLst>
          </p:cNvPr>
          <p:cNvGrpSpPr/>
          <p:nvPr/>
        </p:nvGrpSpPr>
        <p:grpSpPr>
          <a:xfrm>
            <a:off x="279797" y="211931"/>
            <a:ext cx="3248025" cy="6434138"/>
            <a:chOff x="257174" y="247650"/>
            <a:chExt cx="3248025" cy="6434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F0E7E1-9321-478F-800A-724726573F4D}"/>
                </a:ext>
              </a:extLst>
            </p:cNvPr>
            <p:cNvGrpSpPr/>
            <p:nvPr/>
          </p:nvGrpSpPr>
          <p:grpSpPr>
            <a:xfrm>
              <a:off x="257174" y="247650"/>
              <a:ext cx="3248025" cy="6434138"/>
              <a:chOff x="257174" y="247650"/>
              <a:chExt cx="3248025" cy="643413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908EEE8-962A-4740-9988-C37AE145E04D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192995C-C7AE-4BCE-A109-D3CE4AD5EF1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rgbClr val="94D2B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618B8D-5767-459E-9758-B01691B249B1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C0C85-FF51-46BA-B0A0-928C720E6D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4F6959-72E3-423F-BFB2-436697FA2C19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317315-A72E-42FF-93B6-4D37C3252CB3}"/>
                </a:ext>
              </a:extLst>
            </p:cNvPr>
            <p:cNvSpPr/>
            <p:nvPr/>
          </p:nvSpPr>
          <p:spPr>
            <a:xfrm>
              <a:off x="527050" y="482495"/>
              <a:ext cx="215901" cy="21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9F1B19-F801-4755-B3F8-1A5FBCEB43EC}"/>
              </a:ext>
            </a:extLst>
          </p:cNvPr>
          <p:cNvSpPr txBox="1"/>
          <p:nvPr/>
        </p:nvSpPr>
        <p:spPr>
          <a:xfrm>
            <a:off x="770638" y="2102977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12:30</a:t>
            </a:r>
            <a:endParaRPr lang="en-MY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660286-BF25-4B65-BA9B-588FFF0A1411}"/>
              </a:ext>
            </a:extLst>
          </p:cNvPr>
          <p:cNvGrpSpPr/>
          <p:nvPr/>
        </p:nvGrpSpPr>
        <p:grpSpPr>
          <a:xfrm>
            <a:off x="1760747" y="562842"/>
            <a:ext cx="355244" cy="439355"/>
            <a:chOff x="8425119" y="3608636"/>
            <a:chExt cx="1048603" cy="1308676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81C7B19-273A-4E71-9689-F7F0F900E3B8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1FC1626-79BA-497B-8E4D-7AF0911F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5119" y="3608636"/>
              <a:ext cx="1048603" cy="1182727"/>
            </a:xfrm>
            <a:prstGeom prst="rect">
              <a:avLst/>
            </a:prstGeom>
          </p:spPr>
        </p:pic>
        <p:pic>
          <p:nvPicPr>
            <p:cNvPr id="60" name="Graphic 59" descr="Key with solid fill">
              <a:extLst>
                <a:ext uri="{FF2B5EF4-FFF2-40B4-BE49-F238E27FC236}">
                  <a16:creationId xmlns:a16="http://schemas.microsoft.com/office/drawing/2014/main" id="{37683BBC-70D1-4CC4-9512-9AE8B19F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99480A2-1419-4CD7-BE8D-A696D635CBA5}"/>
              </a:ext>
            </a:extLst>
          </p:cNvPr>
          <p:cNvSpPr/>
          <p:nvPr/>
        </p:nvSpPr>
        <p:spPr>
          <a:xfrm>
            <a:off x="4859227" y="2564803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2400" dirty="0"/>
              <a:t>Agile methodologies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2400" dirty="0"/>
              <a:t>Accessibility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2400" dirty="0"/>
              <a:t>Branch out base habitats and towers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2400" dirty="0"/>
              <a:t>Link networks of towers more efficiently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2400" dirty="0"/>
              <a:t>Include various terrains and hazards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2400" dirty="0"/>
              <a:t>Z-planes and 3D space (topography)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3A6C43-2942-4321-A32B-22EE62CDAAE3}"/>
              </a:ext>
            </a:extLst>
          </p:cNvPr>
          <p:cNvGrpSpPr/>
          <p:nvPr/>
        </p:nvGrpSpPr>
        <p:grpSpPr>
          <a:xfrm>
            <a:off x="4859227" y="-5069364"/>
            <a:ext cx="7197324" cy="1938991"/>
            <a:chOff x="6628203" y="1487207"/>
            <a:chExt cx="4246712" cy="108194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2C3C4E6-88AA-4CF6-913D-67F89AE7F49C}"/>
                </a:ext>
              </a:extLst>
            </p:cNvPr>
            <p:cNvSpPr/>
            <p:nvPr/>
          </p:nvSpPr>
          <p:spPr>
            <a:xfrm>
              <a:off x="6628203" y="1543049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B17BE2-B051-4FF1-8612-D57B7E68894A}"/>
                </a:ext>
              </a:extLst>
            </p:cNvPr>
            <p:cNvSpPr txBox="1"/>
            <p:nvPr/>
          </p:nvSpPr>
          <p:spPr>
            <a:xfrm>
              <a:off x="6813416" y="1487207"/>
              <a:ext cx="4035128" cy="108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Ground-Based </a:t>
              </a:r>
            </a:p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Positioning System</a:t>
              </a:r>
              <a:r>
                <a:rPr lang="en-MY" sz="6000" dirty="0">
                  <a:latin typeface="Franklin Gothic Demi" panose="020B0703020102020204" pitchFamily="34" charset="0"/>
                </a:rPr>
                <a:t> 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22B532-8EA7-4B4B-A838-FF13EE346027}"/>
              </a:ext>
            </a:extLst>
          </p:cNvPr>
          <p:cNvGrpSpPr/>
          <p:nvPr/>
        </p:nvGrpSpPr>
        <p:grpSpPr>
          <a:xfrm>
            <a:off x="-12660061" y="1703818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82" name="Rectangle: Rounded Corners 29">
              <a:extLst>
                <a:ext uri="{FF2B5EF4-FFF2-40B4-BE49-F238E27FC236}">
                  <a16:creationId xmlns:a16="http://schemas.microsoft.com/office/drawing/2014/main" id="{72828143-4499-2549-B1A0-866951C3E92C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3" name="Rectangle: Rounded Corners 30">
              <a:extLst>
                <a:ext uri="{FF2B5EF4-FFF2-40B4-BE49-F238E27FC236}">
                  <a16:creationId xmlns:a16="http://schemas.microsoft.com/office/drawing/2014/main" id="{A3CA8AB0-2E33-A642-AE1C-AFCD719E4103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E4F29B-1D24-CB46-9CEC-B32A1015496B}"/>
                </a:ext>
              </a:extLst>
            </p:cNvPr>
            <p:cNvSpPr txBox="1"/>
            <p:nvPr/>
          </p:nvSpPr>
          <p:spPr>
            <a:xfrm>
              <a:off x="2544793" y="2077703"/>
              <a:ext cx="310551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Our names are Mai Hoang, </a:t>
              </a:r>
              <a:r>
                <a:rPr lang="en-MY" dirty="0" err="1">
                  <a:solidFill>
                    <a:schemeClr val="bg1"/>
                  </a:solidFill>
                </a:rPr>
                <a:t>Zeel</a:t>
              </a:r>
              <a:r>
                <a:rPr lang="en-MY" dirty="0">
                  <a:solidFill>
                    <a:schemeClr val="bg1"/>
                  </a:solidFill>
                </a:rPr>
                <a:t> Engineer, Enlai </a:t>
              </a:r>
              <a:r>
                <a:rPr lang="en-MY" dirty="0" err="1">
                  <a:solidFill>
                    <a:schemeClr val="bg1"/>
                  </a:solidFill>
                </a:rPr>
                <a:t>Yii</a:t>
              </a:r>
              <a:r>
                <a:rPr lang="en-MY" dirty="0">
                  <a:solidFill>
                    <a:schemeClr val="bg1"/>
                  </a:solidFill>
                </a:rPr>
                <a:t> , and Briana Marcos.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1AA46-DAF0-E948-AD8F-DB823AC64F42}"/>
              </a:ext>
            </a:extLst>
          </p:cNvPr>
          <p:cNvGrpSpPr/>
          <p:nvPr/>
        </p:nvGrpSpPr>
        <p:grpSpPr>
          <a:xfrm>
            <a:off x="-17262045" y="3357215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102" name="Rectangle: Rounded Corners 18">
              <a:extLst>
                <a:ext uri="{FF2B5EF4-FFF2-40B4-BE49-F238E27FC236}">
                  <a16:creationId xmlns:a16="http://schemas.microsoft.com/office/drawing/2014/main" id="{82B82901-DC82-8F44-A299-A02F3E68D2AB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3" name="Rectangle: Rounded Corners 19">
              <a:extLst>
                <a:ext uri="{FF2B5EF4-FFF2-40B4-BE49-F238E27FC236}">
                  <a16:creationId xmlns:a16="http://schemas.microsoft.com/office/drawing/2014/main" id="{53A71D2C-6A16-A14C-B96C-42BF08662042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706D5B4-E745-C448-A4B2-F2F5ED12E28D}"/>
                </a:ext>
              </a:extLst>
            </p:cNvPr>
            <p:cNvSpPr txBox="1"/>
            <p:nvPr/>
          </p:nvSpPr>
          <p:spPr>
            <a:xfrm>
              <a:off x="2544793" y="1949367"/>
              <a:ext cx="310551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We created an app that helps rovers on Mars get to their replenishing zones before their battery runs out.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BA8348-F76F-274A-B744-2F64AEF1BCBA}"/>
              </a:ext>
            </a:extLst>
          </p:cNvPr>
          <p:cNvGrpSpPr/>
          <p:nvPr/>
        </p:nvGrpSpPr>
        <p:grpSpPr>
          <a:xfrm>
            <a:off x="-22693427" y="5196625"/>
            <a:ext cx="5408762" cy="1397480"/>
            <a:chOff x="1078302" y="1814423"/>
            <a:chExt cx="5408762" cy="1397480"/>
          </a:xfrm>
          <a:solidFill>
            <a:srgbClr val="ED9B3D"/>
          </a:solidFill>
        </p:grpSpPr>
        <p:sp>
          <p:nvSpPr>
            <p:cNvPr id="106" name="Rectangle: Rounded Corners 22">
              <a:extLst>
                <a:ext uri="{FF2B5EF4-FFF2-40B4-BE49-F238E27FC236}">
                  <a16:creationId xmlns:a16="http://schemas.microsoft.com/office/drawing/2014/main" id="{169DF091-F17A-6045-9658-1D86C25094B7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solidFill>
              <a:srgbClr val="358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7" name="Rectangle: Rounded Corners 23">
              <a:extLst>
                <a:ext uri="{FF2B5EF4-FFF2-40B4-BE49-F238E27FC236}">
                  <a16:creationId xmlns:a16="http://schemas.microsoft.com/office/drawing/2014/main" id="{FC446F3E-EE64-7242-B9CD-BA990E64591B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547336-10E7-2A48-989A-27EC15BAA3B6}"/>
                </a:ext>
              </a:extLst>
            </p:cNvPr>
            <p:cNvSpPr txBox="1"/>
            <p:nvPr/>
          </p:nvSpPr>
          <p:spPr>
            <a:xfrm>
              <a:off x="2544793" y="1940776"/>
              <a:ext cx="3873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The idea is to establish stations with power and internet zones and calculate the safest, shortest path for the rover to keep going.</a:t>
              </a:r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EE683AE-2CAB-2A41-8677-B3F6E6C77792}"/>
              </a:ext>
            </a:extLst>
          </p:cNvPr>
          <p:cNvSpPr/>
          <p:nvPr/>
        </p:nvSpPr>
        <p:spPr>
          <a:xfrm>
            <a:off x="1596872" y="1285787"/>
            <a:ext cx="675641" cy="645216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48404B7-CDD4-D746-9D48-A75598B6A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22" y="1436273"/>
            <a:ext cx="297262" cy="297262"/>
          </a:xfrm>
          <a:prstGeom prst="rect">
            <a:avLst/>
          </a:prstGeom>
        </p:spPr>
      </p:pic>
      <p:sp>
        <p:nvSpPr>
          <p:cNvPr id="47" name="Rectangle: Rounded Corners 43">
            <a:extLst>
              <a:ext uri="{FF2B5EF4-FFF2-40B4-BE49-F238E27FC236}">
                <a16:creationId xmlns:a16="http://schemas.microsoft.com/office/drawing/2014/main" id="{A973CB01-1813-F94A-AEBA-BDBAEA2474B9}"/>
              </a:ext>
            </a:extLst>
          </p:cNvPr>
          <p:cNvSpPr/>
          <p:nvPr/>
        </p:nvSpPr>
        <p:spPr>
          <a:xfrm>
            <a:off x="3830613" y="1150303"/>
            <a:ext cx="5952463" cy="1170215"/>
          </a:xfrm>
          <a:prstGeom prst="roundRect">
            <a:avLst>
              <a:gd name="adj" fmla="val 40603"/>
            </a:avLst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prstClr val="white"/>
                </a:solidFill>
                <a:latin typeface="Franklin Gothic Demi" panose="020B0703020102020204" pitchFamily="34" charset="0"/>
              </a:rPr>
              <a:t>Future Outlook</a:t>
            </a:r>
            <a:endParaRPr lang="en-MY" sz="105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D12523-F8A9-0242-ABEA-FFD23B1AA1E1}"/>
              </a:ext>
            </a:extLst>
          </p:cNvPr>
          <p:cNvGrpSpPr/>
          <p:nvPr/>
        </p:nvGrpSpPr>
        <p:grpSpPr>
          <a:xfrm>
            <a:off x="275726" y="14009595"/>
            <a:ext cx="4504309" cy="3399109"/>
            <a:chOff x="275726" y="4686219"/>
            <a:chExt cx="4504309" cy="3399109"/>
          </a:xfrm>
        </p:grpSpPr>
        <p:sp>
          <p:nvSpPr>
            <p:cNvPr id="50" name="Rectangle: Rounded Corners 63">
              <a:extLst>
                <a:ext uri="{FF2B5EF4-FFF2-40B4-BE49-F238E27FC236}">
                  <a16:creationId xmlns:a16="http://schemas.microsoft.com/office/drawing/2014/main" id="{A3F7E24A-E5DC-144D-A730-95BD0480E3B9}"/>
                </a:ext>
              </a:extLst>
            </p:cNvPr>
            <p:cNvSpPr/>
            <p:nvPr/>
          </p:nvSpPr>
          <p:spPr>
            <a:xfrm>
              <a:off x="275726" y="4686219"/>
              <a:ext cx="4504309" cy="3399109"/>
            </a:xfrm>
            <a:prstGeom prst="roundRect">
              <a:avLst>
                <a:gd name="adj" fmla="val 24351"/>
              </a:avLst>
            </a:prstGeom>
            <a:solidFill>
              <a:srgbClr val="AB6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51" name="Picture 6" descr="The Expressions Express | Data visualization design, Animated infographic,  Graph design">
              <a:extLst>
                <a:ext uri="{FF2B5EF4-FFF2-40B4-BE49-F238E27FC236}">
                  <a16:creationId xmlns:a16="http://schemas.microsoft.com/office/drawing/2014/main" id="{1CBAAA79-8753-884E-8A55-CD5DD88A387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79" y="4954538"/>
              <a:ext cx="3557293" cy="266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6138B7-F770-1048-BCD9-A328FDE3A54F}"/>
                </a:ext>
              </a:extLst>
            </p:cNvPr>
            <p:cNvSpPr txBox="1"/>
            <p:nvPr/>
          </p:nvSpPr>
          <p:spPr>
            <a:xfrm>
              <a:off x="1056955" y="4954538"/>
              <a:ext cx="3266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Battery/Energy</a:t>
              </a:r>
              <a:endParaRPr lang="en-MY" sz="7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87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8569551" y="-1287732"/>
            <a:ext cx="5634007" cy="5128163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5544040" y="1447528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5565965" y="534106"/>
            <a:ext cx="4269202" cy="1003271"/>
          </a:xfrm>
          <a:prstGeom prst="roundRect">
            <a:avLst>
              <a:gd name="adj" fmla="val 31259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4800" dirty="0">
                <a:solidFill>
                  <a:prstClr val="white"/>
                </a:solidFill>
                <a:latin typeface="Franklin Gothic Demi" panose="020B0703020102020204" pitchFamily="34" charset="0"/>
              </a:rPr>
              <a:t>Algorithm:</a:t>
            </a:r>
            <a:endParaRPr lang="en-MY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4BAF82F-0BE3-49C6-A8BA-CB23A8744384}"/>
              </a:ext>
            </a:extLst>
          </p:cNvPr>
          <p:cNvSpPr/>
          <p:nvPr/>
        </p:nvSpPr>
        <p:spPr>
          <a:xfrm>
            <a:off x="5588455" y="1905842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3600" dirty="0"/>
              <a:t>Optimization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3600" dirty="0"/>
              <a:t>Priority Queues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3600" dirty="0"/>
              <a:t>Nodes and edge</a:t>
            </a:r>
          </a:p>
        </p:txBody>
      </p:sp>
      <p:pic>
        <p:nvPicPr>
          <p:cNvPr id="42" name="Screen Recording 2022-10-30 at 12.14.56 PM" descr="Screen Recording 2022-10-30 at 12.14.56 PM">
            <a:hlinkClick r:id="" action="ppaction://media"/>
            <a:extLst>
              <a:ext uri="{FF2B5EF4-FFF2-40B4-BE49-F238E27FC236}">
                <a16:creationId xmlns:a16="http://schemas.microsoft.com/office/drawing/2014/main" id="{594C3B33-356B-1742-BDDB-91A6E4F95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228" y="0"/>
            <a:ext cx="400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1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CA780469-688A-0149-8FD1-FAE606F95387}"/>
              </a:ext>
            </a:extLst>
          </p:cNvPr>
          <p:cNvSpPr/>
          <p:nvPr/>
        </p:nvSpPr>
        <p:spPr>
          <a:xfrm>
            <a:off x="5831458" y="4825366"/>
            <a:ext cx="4586691" cy="1709249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CC4E07-BD87-A54A-BD88-0BA5900E2D0B}"/>
              </a:ext>
            </a:extLst>
          </p:cNvPr>
          <p:cNvSpPr/>
          <p:nvPr/>
        </p:nvSpPr>
        <p:spPr>
          <a:xfrm>
            <a:off x="4464677" y="2565614"/>
            <a:ext cx="1078303" cy="1020587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89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5265-F2A5-814B-83E8-F42914F7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66" y="2862546"/>
            <a:ext cx="470202" cy="47020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-826378" y="3144645"/>
            <a:ext cx="5799822" cy="5192532"/>
          </a:xfrm>
          <a:prstGeom prst="ellipse">
            <a:avLst/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A26A4-D665-407A-BDCF-ECDBD53563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43" y="6858000"/>
            <a:ext cx="9143999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EC80A2D-65B7-4C04-BEC2-A230DE360B45}"/>
              </a:ext>
            </a:extLst>
          </p:cNvPr>
          <p:cNvSpPr/>
          <p:nvPr/>
        </p:nvSpPr>
        <p:spPr>
          <a:xfrm>
            <a:off x="-906253" y="-2361634"/>
            <a:ext cx="5634007" cy="512816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BEF35A0-AEAC-459F-A504-DC34FCE92A5C}"/>
              </a:ext>
            </a:extLst>
          </p:cNvPr>
          <p:cNvSpPr/>
          <p:nvPr/>
        </p:nvSpPr>
        <p:spPr>
          <a:xfrm>
            <a:off x="3282351" y="7409906"/>
            <a:ext cx="1000664" cy="271733"/>
          </a:xfrm>
          <a:prstGeom prst="roundRect">
            <a:avLst>
              <a:gd name="adj" fmla="val 44951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badi Extra Light" panose="020B0204020104020204" pitchFamily="34" charset="0"/>
              </a:rPr>
              <a:t>new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61977-B143-4C10-AE9C-BB841E198C18}"/>
              </a:ext>
            </a:extLst>
          </p:cNvPr>
          <p:cNvSpPr txBox="1"/>
          <p:nvPr/>
        </p:nvSpPr>
        <p:spPr>
          <a:xfrm>
            <a:off x="5542980" y="1914075"/>
            <a:ext cx="44355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800" dirty="0">
                <a:solidFill>
                  <a:schemeClr val="accent2">
                    <a:lumMod val="75000"/>
                  </a:schemeClr>
                </a:solidFill>
                <a:latin typeface="Franklin Gothic Demi" panose="020B0703020102020204" pitchFamily="34" charset="0"/>
              </a:rPr>
              <a:t>ROVA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86CC7-9B2F-5A40-9504-AB4C1469D008}"/>
              </a:ext>
            </a:extLst>
          </p:cNvPr>
          <p:cNvSpPr txBox="1"/>
          <p:nvPr/>
        </p:nvSpPr>
        <p:spPr>
          <a:xfrm>
            <a:off x="6689558" y="3914277"/>
            <a:ext cx="190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By </a:t>
            </a:r>
            <a:r>
              <a:rPr lang="en-US" dirty="0" err="1">
                <a:latin typeface="Franklin Gothic Medium" panose="020B0603020102020204" pitchFamily="34" charset="0"/>
              </a:rPr>
              <a:t>RunTime</a:t>
            </a:r>
            <a:r>
              <a:rPr lang="en-US" dirty="0">
                <a:latin typeface="Franklin Gothic Medium" panose="020B0603020102020204" pitchFamily="34" charset="0"/>
              </a:rPr>
              <a:t> Error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DB44E9-DA81-DA40-A534-4DDE1935F484}"/>
              </a:ext>
            </a:extLst>
          </p:cNvPr>
          <p:cNvGrpSpPr/>
          <p:nvPr/>
        </p:nvGrpSpPr>
        <p:grpSpPr>
          <a:xfrm>
            <a:off x="1078302" y="7894692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44" name="Rectangle: Rounded Corners 18">
              <a:extLst>
                <a:ext uri="{FF2B5EF4-FFF2-40B4-BE49-F238E27FC236}">
                  <a16:creationId xmlns:a16="http://schemas.microsoft.com/office/drawing/2014/main" id="{5F2AA1A6-09D2-EE44-ABB2-CBC5947E2A71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5" name="Rectangle: Rounded Corners 19">
              <a:extLst>
                <a:ext uri="{FF2B5EF4-FFF2-40B4-BE49-F238E27FC236}">
                  <a16:creationId xmlns:a16="http://schemas.microsoft.com/office/drawing/2014/main" id="{56E57593-E34A-AE46-85F2-4154DA86350B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40F3FD-D777-4C43-8179-252D3DFA7120}"/>
                </a:ext>
              </a:extLst>
            </p:cNvPr>
            <p:cNvSpPr txBox="1"/>
            <p:nvPr/>
          </p:nvSpPr>
          <p:spPr>
            <a:xfrm>
              <a:off x="2544793" y="1949367"/>
              <a:ext cx="310551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We created an app that helps rovers on Mars get to their replenishing zones before their battery runs out.</a:t>
              </a:r>
            </a:p>
          </p:txBody>
        </p:sp>
      </p:grpSp>
      <p:sp>
        <p:nvSpPr>
          <p:cNvPr id="47" name="Rectangle: Rounded Corners 30">
            <a:extLst>
              <a:ext uri="{FF2B5EF4-FFF2-40B4-BE49-F238E27FC236}">
                <a16:creationId xmlns:a16="http://schemas.microsoft.com/office/drawing/2014/main" id="{438DE288-463F-4448-8464-0AC97DA4D99D}"/>
              </a:ext>
            </a:extLst>
          </p:cNvPr>
          <p:cNvSpPr/>
          <p:nvPr/>
        </p:nvSpPr>
        <p:spPr>
          <a:xfrm>
            <a:off x="10793779" y="4715782"/>
            <a:ext cx="1971417" cy="1536285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8" name="Rectangle: Rounded Corners 30">
            <a:extLst>
              <a:ext uri="{FF2B5EF4-FFF2-40B4-BE49-F238E27FC236}">
                <a16:creationId xmlns:a16="http://schemas.microsoft.com/office/drawing/2014/main" id="{D326C49E-FE3C-054A-A63D-33E76B63289C}"/>
              </a:ext>
            </a:extLst>
          </p:cNvPr>
          <p:cNvSpPr/>
          <p:nvPr/>
        </p:nvSpPr>
        <p:spPr>
          <a:xfrm>
            <a:off x="10793779" y="873809"/>
            <a:ext cx="1971417" cy="3383610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79119E-BBD4-7D4B-AAA4-FBF3C75B9EF7}"/>
              </a:ext>
            </a:extLst>
          </p:cNvPr>
          <p:cNvGrpSpPr/>
          <p:nvPr/>
        </p:nvGrpSpPr>
        <p:grpSpPr>
          <a:xfrm>
            <a:off x="1078302" y="15745194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29" name="Rectangle: Rounded Corners 29">
              <a:extLst>
                <a:ext uri="{FF2B5EF4-FFF2-40B4-BE49-F238E27FC236}">
                  <a16:creationId xmlns:a16="http://schemas.microsoft.com/office/drawing/2014/main" id="{EE4C228F-CDCE-6E45-A9D3-EC84B8D8B962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0" name="Rectangle: Rounded Corners 30">
              <a:extLst>
                <a:ext uri="{FF2B5EF4-FFF2-40B4-BE49-F238E27FC236}">
                  <a16:creationId xmlns:a16="http://schemas.microsoft.com/office/drawing/2014/main" id="{B5F00DD4-96F0-664B-B444-0CFE3FB2B7A1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36C9F2A-4650-C34B-AA6F-43017D408925}"/>
                </a:ext>
              </a:extLst>
            </p:cNvPr>
            <p:cNvSpPr txBox="1"/>
            <p:nvPr/>
          </p:nvSpPr>
          <p:spPr>
            <a:xfrm>
              <a:off x="2544793" y="2077703"/>
              <a:ext cx="310551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Our names are Mai Hoang, </a:t>
              </a:r>
              <a:r>
                <a:rPr lang="en-MY" dirty="0" err="1">
                  <a:solidFill>
                    <a:schemeClr val="bg1"/>
                  </a:solidFill>
                </a:rPr>
                <a:t>Zeel</a:t>
              </a:r>
              <a:r>
                <a:rPr lang="en-MY" dirty="0">
                  <a:solidFill>
                    <a:schemeClr val="bg1"/>
                  </a:solidFill>
                </a:rPr>
                <a:t> Engineer, Enlai </a:t>
              </a:r>
              <a:r>
                <a:rPr lang="en-MY" dirty="0" err="1">
                  <a:solidFill>
                    <a:schemeClr val="bg1"/>
                  </a:solidFill>
                </a:rPr>
                <a:t>Yii</a:t>
              </a:r>
              <a:r>
                <a:rPr lang="en-MY" dirty="0">
                  <a:solidFill>
                    <a:schemeClr val="bg1"/>
                  </a:solidFill>
                </a:rPr>
                <a:t> , and Briana Marcos.</a:t>
              </a:r>
            </a:p>
          </p:txBody>
        </p:sp>
      </p:grpSp>
      <p:sp>
        <p:nvSpPr>
          <p:cNvPr id="51" name="Rectangle: Rounded Corners 22">
            <a:extLst>
              <a:ext uri="{FF2B5EF4-FFF2-40B4-BE49-F238E27FC236}">
                <a16:creationId xmlns:a16="http://schemas.microsoft.com/office/drawing/2014/main" id="{6E41EE19-F54C-0F49-A2B7-7C70A8501247}"/>
              </a:ext>
            </a:extLst>
          </p:cNvPr>
          <p:cNvSpPr/>
          <p:nvPr/>
        </p:nvSpPr>
        <p:spPr>
          <a:xfrm>
            <a:off x="1078302" y="19245742"/>
            <a:ext cx="5408762" cy="1397480"/>
          </a:xfrm>
          <a:prstGeom prst="roundRect">
            <a:avLst>
              <a:gd name="adj" fmla="val 37654"/>
            </a:avLst>
          </a:prstGeom>
          <a:solidFill>
            <a:srgbClr val="358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2" name="Rectangle: Rounded Corners 23">
            <a:extLst>
              <a:ext uri="{FF2B5EF4-FFF2-40B4-BE49-F238E27FC236}">
                <a16:creationId xmlns:a16="http://schemas.microsoft.com/office/drawing/2014/main" id="{48C090DA-9F61-CC4D-A72D-FED3A774E05A}"/>
              </a:ext>
            </a:extLst>
          </p:cNvPr>
          <p:cNvSpPr/>
          <p:nvPr/>
        </p:nvSpPr>
        <p:spPr>
          <a:xfrm>
            <a:off x="1457864" y="19501659"/>
            <a:ext cx="905774" cy="897147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9D88FE-4672-C94A-BFE0-0FE377DAC95A}"/>
              </a:ext>
            </a:extLst>
          </p:cNvPr>
          <p:cNvSpPr txBox="1"/>
          <p:nvPr/>
        </p:nvSpPr>
        <p:spPr>
          <a:xfrm>
            <a:off x="2544793" y="19372095"/>
            <a:ext cx="387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The idea is to establish stations with power and internet zones and calculate the safest, shortest path for the rover to keep going.</a:t>
            </a:r>
          </a:p>
        </p:txBody>
      </p:sp>
    </p:spTree>
    <p:extLst>
      <p:ext uri="{BB962C8B-B14F-4D97-AF65-F5344CB8AC3E}">
        <p14:creationId xmlns:p14="http://schemas.microsoft.com/office/powerpoint/2010/main" val="59517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-2817004" y="3804574"/>
            <a:ext cx="5634007" cy="5128163"/>
          </a:xfrm>
          <a:prstGeom prst="ellipse">
            <a:avLst/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A26A4-D665-407A-BDCF-ECDBD53563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54" y="390847"/>
            <a:ext cx="9143999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33EE13-2213-4AEB-B9B3-A1A8EFEE02FE}"/>
              </a:ext>
            </a:extLst>
          </p:cNvPr>
          <p:cNvSpPr/>
          <p:nvPr/>
        </p:nvSpPr>
        <p:spPr>
          <a:xfrm>
            <a:off x="3170057" y="1234100"/>
            <a:ext cx="1401944" cy="282713"/>
          </a:xfrm>
          <a:prstGeom prst="roundRect">
            <a:avLst>
              <a:gd name="adj" fmla="val 44951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badi Extra Light" panose="020B0204020104020204" pitchFamily="34" charset="0"/>
              </a:rPr>
              <a:t>Introduction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6B9F53-1A37-42B6-B0FC-0CAFB561B84A}"/>
              </a:ext>
            </a:extLst>
          </p:cNvPr>
          <p:cNvGrpSpPr/>
          <p:nvPr/>
        </p:nvGrpSpPr>
        <p:grpSpPr>
          <a:xfrm>
            <a:off x="1078302" y="3429000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3C0EAB-6EE8-489D-90CD-B5DB15518200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47D0115-C11A-4794-9B49-ED9178F65BA3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02023A-E46E-4EC1-95AA-110CCB863FBB}"/>
                </a:ext>
              </a:extLst>
            </p:cNvPr>
            <p:cNvSpPr txBox="1"/>
            <p:nvPr/>
          </p:nvSpPr>
          <p:spPr>
            <a:xfrm>
              <a:off x="2544793" y="1949367"/>
              <a:ext cx="310551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We created an app that helps rovers on Mars get to their replenishing zones before their battery runs out.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68F1DC-6FDA-4425-A7A5-E104086F8150}"/>
              </a:ext>
            </a:extLst>
          </p:cNvPr>
          <p:cNvGrpSpPr/>
          <p:nvPr/>
        </p:nvGrpSpPr>
        <p:grpSpPr>
          <a:xfrm>
            <a:off x="1078302" y="5049457"/>
            <a:ext cx="5408762" cy="1397480"/>
            <a:chOff x="1078302" y="1814423"/>
            <a:chExt cx="5408762" cy="1397480"/>
          </a:xfrm>
          <a:solidFill>
            <a:srgbClr val="ED9B3D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42337A-4984-4702-91AF-0B475B5834FC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solidFill>
              <a:srgbClr val="358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2FDE750-6E4D-4398-8FA7-8E4F4BE4E5D1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2C2F38-E305-422C-A39F-1F9477D9D186}"/>
                </a:ext>
              </a:extLst>
            </p:cNvPr>
            <p:cNvSpPr txBox="1"/>
            <p:nvPr/>
          </p:nvSpPr>
          <p:spPr>
            <a:xfrm>
              <a:off x="2544793" y="1940776"/>
              <a:ext cx="3873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The idea is to establish stations with power and internet zones and calculate the safest, shortest path for the rover to keep going.</a:t>
              </a: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EC80A2D-65B7-4C04-BEC2-A230DE360B45}"/>
              </a:ext>
            </a:extLst>
          </p:cNvPr>
          <p:cNvSpPr/>
          <p:nvPr/>
        </p:nvSpPr>
        <p:spPr>
          <a:xfrm>
            <a:off x="-1738702" y="-4820819"/>
            <a:ext cx="5634007" cy="5128163"/>
          </a:xfrm>
          <a:prstGeom prst="ellipse">
            <a:avLst/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CD26AF4-8457-4617-8143-8504AB53C267}"/>
              </a:ext>
            </a:extLst>
          </p:cNvPr>
          <p:cNvSpPr/>
          <p:nvPr/>
        </p:nvSpPr>
        <p:spPr>
          <a:xfrm>
            <a:off x="14644761" y="-990034"/>
            <a:ext cx="7779657" cy="8766628"/>
          </a:xfrm>
          <a:prstGeom prst="ellipse">
            <a:avLst/>
          </a:prstGeom>
          <a:solidFill>
            <a:srgbClr val="CA6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783E00F-1B62-4D0B-A63F-646684CF96E1}"/>
              </a:ext>
            </a:extLst>
          </p:cNvPr>
          <p:cNvSpPr/>
          <p:nvPr/>
        </p:nvSpPr>
        <p:spPr>
          <a:xfrm>
            <a:off x="24333003" y="1406126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FAEC50C-E0C6-4B23-B18B-DF203BAC1168}"/>
              </a:ext>
            </a:extLst>
          </p:cNvPr>
          <p:cNvSpPr/>
          <p:nvPr/>
        </p:nvSpPr>
        <p:spPr>
          <a:xfrm>
            <a:off x="24333003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4DE724-666E-4AC4-93BC-2941F6FD73DF}"/>
              </a:ext>
            </a:extLst>
          </p:cNvPr>
          <p:cNvGrpSpPr/>
          <p:nvPr/>
        </p:nvGrpSpPr>
        <p:grpSpPr>
          <a:xfrm>
            <a:off x="17332144" y="2641980"/>
            <a:ext cx="4827147" cy="3739770"/>
            <a:chOff x="6628203" y="2641980"/>
            <a:chExt cx="4827147" cy="373977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5F74546-DC55-4671-92A5-CFED2276371E}"/>
                </a:ext>
              </a:extLst>
            </p:cNvPr>
            <p:cNvSpPr/>
            <p:nvPr/>
          </p:nvSpPr>
          <p:spPr>
            <a:xfrm>
              <a:off x="6628203" y="2654372"/>
              <a:ext cx="4246712" cy="3727378"/>
            </a:xfrm>
            <a:prstGeom prst="roundRect">
              <a:avLst>
                <a:gd name="adj" fmla="val 1209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700" dirty="0"/>
                <a:t>Text placement : this is where you add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Text placement : this is where you add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Text placement : this is where you add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Text placement : this is where you add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Text placement : this is where you add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Text placement : this is where you add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Text placement : this is where you add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25E224-98C6-4087-AE07-A77D710690B9}"/>
                </a:ext>
              </a:extLst>
            </p:cNvPr>
            <p:cNvSpPr txBox="1"/>
            <p:nvPr/>
          </p:nvSpPr>
          <p:spPr>
            <a:xfrm>
              <a:off x="6838380" y="2641980"/>
              <a:ext cx="461697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What it does</a:t>
              </a:r>
              <a:r>
                <a:rPr lang="en-MY" sz="6000" dirty="0">
                  <a:latin typeface="Franklin Gothic Demi" panose="020B0703020102020204" pitchFamily="34" charset="0"/>
                </a:rPr>
                <a:t>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7361360-EBFE-48B1-8A4C-B4AF9594811C}"/>
              </a:ext>
            </a:extLst>
          </p:cNvPr>
          <p:cNvGrpSpPr/>
          <p:nvPr/>
        </p:nvGrpSpPr>
        <p:grpSpPr>
          <a:xfrm>
            <a:off x="14337450" y="1487207"/>
            <a:ext cx="2346340" cy="1059113"/>
            <a:chOff x="6628203" y="1487207"/>
            <a:chExt cx="4246712" cy="1059113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CB9BDC6-D8A0-42C2-9EE6-07671EDAAE9F}"/>
                </a:ext>
              </a:extLst>
            </p:cNvPr>
            <p:cNvSpPr/>
            <p:nvPr/>
          </p:nvSpPr>
          <p:spPr>
            <a:xfrm>
              <a:off x="6628203" y="1543049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C32003-8000-48AB-A193-769D90C5752E}"/>
                </a:ext>
              </a:extLst>
            </p:cNvPr>
            <p:cNvSpPr txBox="1"/>
            <p:nvPr/>
          </p:nvSpPr>
          <p:spPr>
            <a:xfrm>
              <a:off x="6813416" y="1487207"/>
              <a:ext cx="22254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ROVA</a:t>
              </a:r>
              <a:r>
                <a:rPr lang="en-MY" sz="6000" dirty="0">
                  <a:latin typeface="Franklin Gothic Demi" panose="020B0703020102020204" pitchFamily="34" charset="0"/>
                </a:rPr>
                <a:t>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31A3D9-AEDD-2640-B874-1E43A5CAE772}"/>
              </a:ext>
            </a:extLst>
          </p:cNvPr>
          <p:cNvGrpSpPr/>
          <p:nvPr/>
        </p:nvGrpSpPr>
        <p:grpSpPr>
          <a:xfrm>
            <a:off x="1078302" y="1772730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74" name="Rectangle: Rounded Corners 29">
              <a:extLst>
                <a:ext uri="{FF2B5EF4-FFF2-40B4-BE49-F238E27FC236}">
                  <a16:creationId xmlns:a16="http://schemas.microsoft.com/office/drawing/2014/main" id="{28AB3AC6-C518-5146-9ADC-5816889462BD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5" name="Rectangle: Rounded Corners 30">
              <a:extLst>
                <a:ext uri="{FF2B5EF4-FFF2-40B4-BE49-F238E27FC236}">
                  <a16:creationId xmlns:a16="http://schemas.microsoft.com/office/drawing/2014/main" id="{2A411DDC-AD7F-494D-800B-C9841D83F30B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44FA94-180E-F840-937B-E262633EF63F}"/>
                </a:ext>
              </a:extLst>
            </p:cNvPr>
            <p:cNvSpPr txBox="1"/>
            <p:nvPr/>
          </p:nvSpPr>
          <p:spPr>
            <a:xfrm>
              <a:off x="2544793" y="2077703"/>
              <a:ext cx="310551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Our names are Mai Hoang, </a:t>
              </a:r>
              <a:r>
                <a:rPr lang="en-MY" dirty="0" err="1">
                  <a:solidFill>
                    <a:schemeClr val="bg1"/>
                  </a:solidFill>
                </a:rPr>
                <a:t>Zeel</a:t>
              </a:r>
              <a:r>
                <a:rPr lang="en-MY" dirty="0">
                  <a:solidFill>
                    <a:schemeClr val="bg1"/>
                  </a:solidFill>
                </a:rPr>
                <a:t> Engineer, Enlai </a:t>
              </a:r>
              <a:r>
                <a:rPr lang="en-MY" dirty="0" err="1">
                  <a:solidFill>
                    <a:schemeClr val="bg1"/>
                  </a:solidFill>
                </a:rPr>
                <a:t>Yii</a:t>
              </a:r>
              <a:r>
                <a:rPr lang="en-MY" dirty="0">
                  <a:solidFill>
                    <a:schemeClr val="bg1"/>
                  </a:solidFill>
                </a:rPr>
                <a:t>, and Briana Marcos.</a:t>
              </a:r>
            </a:p>
          </p:txBody>
        </p:sp>
      </p:grpSp>
      <p:sp>
        <p:nvSpPr>
          <p:cNvPr id="77" name="Rectangle: Rounded Corners 30">
            <a:extLst>
              <a:ext uri="{FF2B5EF4-FFF2-40B4-BE49-F238E27FC236}">
                <a16:creationId xmlns:a16="http://schemas.microsoft.com/office/drawing/2014/main" id="{86E5DA92-8A7B-0140-B3D2-5495FF9415D8}"/>
              </a:ext>
            </a:extLst>
          </p:cNvPr>
          <p:cNvSpPr/>
          <p:nvPr/>
        </p:nvSpPr>
        <p:spPr>
          <a:xfrm>
            <a:off x="5650303" y="-2009344"/>
            <a:ext cx="4586691" cy="1709249"/>
          </a:xfrm>
          <a:prstGeom prst="roundRect">
            <a:avLst>
              <a:gd name="adj" fmla="val 36860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806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3A29C3B-2CCF-4099-BEF0-07D2C26782F0}"/>
              </a:ext>
            </a:extLst>
          </p:cNvPr>
          <p:cNvSpPr/>
          <p:nvPr/>
        </p:nvSpPr>
        <p:spPr>
          <a:xfrm>
            <a:off x="-10342520" y="1245080"/>
            <a:ext cx="1000664" cy="271733"/>
          </a:xfrm>
          <a:prstGeom prst="roundRect">
            <a:avLst>
              <a:gd name="adj" fmla="val 44951"/>
            </a:avLst>
          </a:prstGeom>
          <a:solidFill>
            <a:srgbClr val="7E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badi Extra Light" panose="020B0204020104020204" pitchFamily="34" charset="0"/>
              </a:rPr>
              <a:t>new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A6BB2C3-C086-4C17-A048-DF7C28A482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22" y="7730503"/>
            <a:ext cx="9143999" cy="6858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7039428" y="-990034"/>
            <a:ext cx="7779657" cy="8766628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0976894" y="3850587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DC0F91-5EE4-4EDF-886C-6244CDB28531}"/>
              </a:ext>
            </a:extLst>
          </p:cNvPr>
          <p:cNvSpPr/>
          <p:nvPr/>
        </p:nvSpPr>
        <p:spPr>
          <a:xfrm>
            <a:off x="-5113596" y="-2009356"/>
            <a:ext cx="5634007" cy="5128163"/>
          </a:xfrm>
          <a:prstGeom prst="ellipse">
            <a:avLst/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6AF31B-C1D1-4B1C-856D-D7B5936B9550}"/>
              </a:ext>
            </a:extLst>
          </p:cNvPr>
          <p:cNvGrpSpPr/>
          <p:nvPr/>
        </p:nvGrpSpPr>
        <p:grpSpPr>
          <a:xfrm>
            <a:off x="5481328" y="2654372"/>
            <a:ext cx="4280304" cy="3727378"/>
            <a:chOff x="6628203" y="2654372"/>
            <a:chExt cx="4280304" cy="372737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99480A2-1419-4CD7-BE8D-A696D635CBA5}"/>
                </a:ext>
              </a:extLst>
            </p:cNvPr>
            <p:cNvSpPr/>
            <p:nvPr/>
          </p:nvSpPr>
          <p:spPr>
            <a:xfrm>
              <a:off x="6628203" y="2654372"/>
              <a:ext cx="4246712" cy="3727378"/>
            </a:xfrm>
            <a:prstGeom prst="roundRect">
              <a:avLst>
                <a:gd name="adj" fmla="val 1209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1700" dirty="0"/>
                <a:t>Knowing that there’s no GPS around Mars..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We have to use a ground-based positioning system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Establishing base habitats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Branch out and multiply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Establish smaller zones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Expand coverage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Track location of rover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1700" dirty="0"/>
                <a:t>Calculate safest and shortest distance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600D28-75AC-48A8-892A-F8285F7E219D}"/>
                </a:ext>
              </a:extLst>
            </p:cNvPr>
            <p:cNvSpPr txBox="1"/>
            <p:nvPr/>
          </p:nvSpPr>
          <p:spPr>
            <a:xfrm>
              <a:off x="6820014" y="2741940"/>
              <a:ext cx="4088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4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The overall idea:</a:t>
              </a:r>
              <a:endParaRPr lang="en-MY" sz="4000" dirty="0">
                <a:latin typeface="Franklin Gothic Demi" panose="020B07030201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3A6C43-2942-4321-A32B-22EE62CDAAE3}"/>
              </a:ext>
            </a:extLst>
          </p:cNvPr>
          <p:cNvGrpSpPr/>
          <p:nvPr/>
        </p:nvGrpSpPr>
        <p:grpSpPr>
          <a:xfrm>
            <a:off x="4734077" y="562843"/>
            <a:ext cx="7197324" cy="1938991"/>
            <a:chOff x="6628203" y="1487207"/>
            <a:chExt cx="4246712" cy="108194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2C3C4E6-88AA-4CF6-913D-67F89AE7F49C}"/>
                </a:ext>
              </a:extLst>
            </p:cNvPr>
            <p:cNvSpPr/>
            <p:nvPr/>
          </p:nvSpPr>
          <p:spPr>
            <a:xfrm>
              <a:off x="6628203" y="1543049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B17BE2-B051-4FF1-8612-D57B7E68894A}"/>
                </a:ext>
              </a:extLst>
            </p:cNvPr>
            <p:cNvSpPr txBox="1"/>
            <p:nvPr/>
          </p:nvSpPr>
          <p:spPr>
            <a:xfrm>
              <a:off x="6813416" y="1487207"/>
              <a:ext cx="4035128" cy="108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Ground-Based </a:t>
              </a:r>
            </a:p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Positioning System</a:t>
              </a:r>
              <a:r>
                <a:rPr lang="en-MY" sz="6000" dirty="0">
                  <a:latin typeface="Franklin Gothic Demi" panose="020B0703020102020204" pitchFamily="34" charset="0"/>
                </a:rPr>
                <a:t> 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22B532-8EA7-4B4B-A838-FF13EE346027}"/>
              </a:ext>
            </a:extLst>
          </p:cNvPr>
          <p:cNvGrpSpPr/>
          <p:nvPr/>
        </p:nvGrpSpPr>
        <p:grpSpPr>
          <a:xfrm>
            <a:off x="-12660061" y="1703818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82" name="Rectangle: Rounded Corners 29">
              <a:extLst>
                <a:ext uri="{FF2B5EF4-FFF2-40B4-BE49-F238E27FC236}">
                  <a16:creationId xmlns:a16="http://schemas.microsoft.com/office/drawing/2014/main" id="{72828143-4499-2549-B1A0-866951C3E92C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3" name="Rectangle: Rounded Corners 30">
              <a:extLst>
                <a:ext uri="{FF2B5EF4-FFF2-40B4-BE49-F238E27FC236}">
                  <a16:creationId xmlns:a16="http://schemas.microsoft.com/office/drawing/2014/main" id="{A3CA8AB0-2E33-A642-AE1C-AFCD719E4103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E4F29B-1D24-CB46-9CEC-B32A1015496B}"/>
                </a:ext>
              </a:extLst>
            </p:cNvPr>
            <p:cNvSpPr txBox="1"/>
            <p:nvPr/>
          </p:nvSpPr>
          <p:spPr>
            <a:xfrm>
              <a:off x="2544793" y="2077703"/>
              <a:ext cx="310551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Our names are Mai Hoang, </a:t>
              </a:r>
              <a:r>
                <a:rPr lang="en-MY" dirty="0" err="1">
                  <a:solidFill>
                    <a:schemeClr val="bg1"/>
                  </a:solidFill>
                </a:rPr>
                <a:t>Zeel</a:t>
              </a:r>
              <a:r>
                <a:rPr lang="en-MY" dirty="0">
                  <a:solidFill>
                    <a:schemeClr val="bg1"/>
                  </a:solidFill>
                </a:rPr>
                <a:t> Engineer, Enlai </a:t>
              </a:r>
              <a:r>
                <a:rPr lang="en-MY" dirty="0" err="1">
                  <a:solidFill>
                    <a:schemeClr val="bg1"/>
                  </a:solidFill>
                </a:rPr>
                <a:t>Yii</a:t>
              </a:r>
              <a:r>
                <a:rPr lang="en-MY" dirty="0">
                  <a:solidFill>
                    <a:schemeClr val="bg1"/>
                  </a:solidFill>
                </a:rPr>
                <a:t> , and Briana Marcos.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1AA46-DAF0-E948-AD8F-DB823AC64F42}"/>
              </a:ext>
            </a:extLst>
          </p:cNvPr>
          <p:cNvGrpSpPr/>
          <p:nvPr/>
        </p:nvGrpSpPr>
        <p:grpSpPr>
          <a:xfrm>
            <a:off x="-17262045" y="3357215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102" name="Rectangle: Rounded Corners 18">
              <a:extLst>
                <a:ext uri="{FF2B5EF4-FFF2-40B4-BE49-F238E27FC236}">
                  <a16:creationId xmlns:a16="http://schemas.microsoft.com/office/drawing/2014/main" id="{82B82901-DC82-8F44-A299-A02F3E68D2AB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3" name="Rectangle: Rounded Corners 19">
              <a:extLst>
                <a:ext uri="{FF2B5EF4-FFF2-40B4-BE49-F238E27FC236}">
                  <a16:creationId xmlns:a16="http://schemas.microsoft.com/office/drawing/2014/main" id="{53A71D2C-6A16-A14C-B96C-42BF08662042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706D5B4-E745-C448-A4B2-F2F5ED12E28D}"/>
                </a:ext>
              </a:extLst>
            </p:cNvPr>
            <p:cNvSpPr txBox="1"/>
            <p:nvPr/>
          </p:nvSpPr>
          <p:spPr>
            <a:xfrm>
              <a:off x="2544793" y="1949367"/>
              <a:ext cx="310551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We created an app that helps rovers on Mars get to their replenishing zones before their battery runs out.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BA8348-F76F-274A-B744-2F64AEF1BCBA}"/>
              </a:ext>
            </a:extLst>
          </p:cNvPr>
          <p:cNvGrpSpPr/>
          <p:nvPr/>
        </p:nvGrpSpPr>
        <p:grpSpPr>
          <a:xfrm>
            <a:off x="-22693427" y="5196625"/>
            <a:ext cx="5408762" cy="1397480"/>
            <a:chOff x="1078302" y="1814423"/>
            <a:chExt cx="5408762" cy="1397480"/>
          </a:xfrm>
          <a:solidFill>
            <a:srgbClr val="ED9B3D"/>
          </a:solidFill>
        </p:grpSpPr>
        <p:sp>
          <p:nvSpPr>
            <p:cNvPr id="106" name="Rectangle: Rounded Corners 22">
              <a:extLst>
                <a:ext uri="{FF2B5EF4-FFF2-40B4-BE49-F238E27FC236}">
                  <a16:creationId xmlns:a16="http://schemas.microsoft.com/office/drawing/2014/main" id="{169DF091-F17A-6045-9658-1D86C25094B7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solidFill>
              <a:srgbClr val="358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7" name="Rectangle: Rounded Corners 23">
              <a:extLst>
                <a:ext uri="{FF2B5EF4-FFF2-40B4-BE49-F238E27FC236}">
                  <a16:creationId xmlns:a16="http://schemas.microsoft.com/office/drawing/2014/main" id="{FC446F3E-EE64-7242-B9CD-BA990E64591B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547336-10E7-2A48-989A-27EC15BAA3B6}"/>
                </a:ext>
              </a:extLst>
            </p:cNvPr>
            <p:cNvSpPr txBox="1"/>
            <p:nvPr/>
          </p:nvSpPr>
          <p:spPr>
            <a:xfrm>
              <a:off x="2544793" y="1940776"/>
              <a:ext cx="3873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The idea is to establish stations with power and internet zones and calculate the safest, shortest path for the rover to keep going.</a:t>
              </a:r>
            </a:p>
          </p:txBody>
        </p:sp>
      </p:grpSp>
      <p:sp>
        <p:nvSpPr>
          <p:cNvPr id="114" name="Rectangle: Rounded Corners 12">
            <a:extLst>
              <a:ext uri="{FF2B5EF4-FFF2-40B4-BE49-F238E27FC236}">
                <a16:creationId xmlns:a16="http://schemas.microsoft.com/office/drawing/2014/main" id="{AD5D16B4-4786-1C4D-95A0-AF10EBFBF716}"/>
              </a:ext>
            </a:extLst>
          </p:cNvPr>
          <p:cNvSpPr/>
          <p:nvPr/>
        </p:nvSpPr>
        <p:spPr>
          <a:xfrm>
            <a:off x="598007" y="2000198"/>
            <a:ext cx="4046560" cy="3727378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99D5859A-9F8B-F748-A85E-7ED628F932E8}"/>
              </a:ext>
            </a:extLst>
          </p:cNvPr>
          <p:cNvSpPr/>
          <p:nvPr/>
        </p:nvSpPr>
        <p:spPr>
          <a:xfrm>
            <a:off x="2302741" y="2402558"/>
            <a:ext cx="587266" cy="64134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FC0FEF8-3561-CB4E-ACF2-EFF8B6D6FBF4}"/>
              </a:ext>
            </a:extLst>
          </p:cNvPr>
          <p:cNvSpPr/>
          <p:nvPr/>
        </p:nvSpPr>
        <p:spPr>
          <a:xfrm>
            <a:off x="3481629" y="3980494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2E94C40-F059-3F48-BE1B-9E252CDDAA6E}"/>
              </a:ext>
            </a:extLst>
          </p:cNvPr>
          <p:cNvSpPr/>
          <p:nvPr/>
        </p:nvSpPr>
        <p:spPr>
          <a:xfrm>
            <a:off x="1659560" y="3980494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8D659A2-2555-CD4F-9ED7-913DC8746D85}"/>
              </a:ext>
            </a:extLst>
          </p:cNvPr>
          <p:cNvSpPr/>
          <p:nvPr/>
        </p:nvSpPr>
        <p:spPr>
          <a:xfrm>
            <a:off x="845799" y="3156007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900070B-5E2D-8C44-8B8C-56664541EBCE}"/>
              </a:ext>
            </a:extLst>
          </p:cNvPr>
          <p:cNvSpPr/>
          <p:nvPr/>
        </p:nvSpPr>
        <p:spPr>
          <a:xfrm>
            <a:off x="4047511" y="3119574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A54110-C073-D046-A9E7-8D9FF7C32310}"/>
              </a:ext>
            </a:extLst>
          </p:cNvPr>
          <p:cNvCxnSpPr>
            <a:stCxn id="23" idx="3"/>
            <a:endCxn id="117" idx="1"/>
          </p:cNvCxnSpPr>
          <p:nvPr/>
        </p:nvCxnSpPr>
        <p:spPr>
          <a:xfrm>
            <a:off x="2816599" y="2723232"/>
            <a:ext cx="1292360" cy="450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98D915-B4E5-B040-B036-EB12494CA57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093295" y="2723232"/>
            <a:ext cx="1282854" cy="450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41E9406-1D48-6743-AB65-A382A1A2C3DD}"/>
              </a:ext>
            </a:extLst>
          </p:cNvPr>
          <p:cNvCxnSpPr>
            <a:cxnSpLocks/>
            <a:endCxn id="115" idx="7"/>
          </p:cNvCxnSpPr>
          <p:nvPr/>
        </p:nvCxnSpPr>
        <p:spPr>
          <a:xfrm flipH="1">
            <a:off x="2017703" y="3043906"/>
            <a:ext cx="412665" cy="991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ABA3D6-D765-A94D-8801-BA3F8997907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831464" y="2992463"/>
            <a:ext cx="859961" cy="98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1D626F1B-14D3-6947-90CB-6AD18661F076}"/>
              </a:ext>
            </a:extLst>
          </p:cNvPr>
          <p:cNvSpPr/>
          <p:nvPr/>
        </p:nvSpPr>
        <p:spPr>
          <a:xfrm>
            <a:off x="673704" y="4450993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3B5ED41-2CEC-934A-9FD4-7F987B378130}"/>
              </a:ext>
            </a:extLst>
          </p:cNvPr>
          <p:cNvSpPr/>
          <p:nvPr/>
        </p:nvSpPr>
        <p:spPr>
          <a:xfrm>
            <a:off x="2038265" y="5196625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B211B27-7E1E-DF4F-98B2-BB28DCA61BC2}"/>
              </a:ext>
            </a:extLst>
          </p:cNvPr>
          <p:cNvSpPr/>
          <p:nvPr/>
        </p:nvSpPr>
        <p:spPr>
          <a:xfrm>
            <a:off x="3478523" y="5151339"/>
            <a:ext cx="419591" cy="371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C23297-5399-8341-A328-1109DACCAEF1}"/>
              </a:ext>
            </a:extLst>
          </p:cNvPr>
          <p:cNvCxnSpPr>
            <a:stCxn id="121" idx="7"/>
            <a:endCxn id="115" idx="2"/>
          </p:cNvCxnSpPr>
          <p:nvPr/>
        </p:nvCxnSpPr>
        <p:spPr>
          <a:xfrm flipV="1">
            <a:off x="1031847" y="4166358"/>
            <a:ext cx="627713" cy="339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C5565A-CD50-434F-8CBA-340DC11DFBA9}"/>
              </a:ext>
            </a:extLst>
          </p:cNvPr>
          <p:cNvCxnSpPr>
            <a:stCxn id="122" idx="0"/>
            <a:endCxn id="115" idx="4"/>
          </p:cNvCxnSpPr>
          <p:nvPr/>
        </p:nvCxnSpPr>
        <p:spPr>
          <a:xfrm flipH="1" flipV="1">
            <a:off x="1869356" y="4352222"/>
            <a:ext cx="378705" cy="844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DF33A1-791B-004E-B0B7-F2F263709588}"/>
              </a:ext>
            </a:extLst>
          </p:cNvPr>
          <p:cNvCxnSpPr>
            <a:stCxn id="121" idx="0"/>
            <a:endCxn id="116" idx="4"/>
          </p:cNvCxnSpPr>
          <p:nvPr/>
        </p:nvCxnSpPr>
        <p:spPr>
          <a:xfrm flipV="1">
            <a:off x="883500" y="3527735"/>
            <a:ext cx="172095" cy="923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DA9909-3380-A242-9AA4-9D7390D56AB3}"/>
              </a:ext>
            </a:extLst>
          </p:cNvPr>
          <p:cNvCxnSpPr>
            <a:stCxn id="123" idx="0"/>
          </p:cNvCxnSpPr>
          <p:nvPr/>
        </p:nvCxnSpPr>
        <p:spPr>
          <a:xfrm flipH="1" flipV="1">
            <a:off x="3688318" y="4202447"/>
            <a:ext cx="1" cy="948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D5EE05F-7357-1542-AB37-FACCF5702E63}"/>
              </a:ext>
            </a:extLst>
          </p:cNvPr>
          <p:cNvCxnSpPr/>
          <p:nvPr/>
        </p:nvCxnSpPr>
        <p:spPr>
          <a:xfrm flipV="1">
            <a:off x="2457856" y="4193725"/>
            <a:ext cx="1156494" cy="1025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3">
            <a:extLst>
              <a:ext uri="{FF2B5EF4-FFF2-40B4-BE49-F238E27FC236}">
                <a16:creationId xmlns:a16="http://schemas.microsoft.com/office/drawing/2014/main" id="{819B6442-80A7-5044-8330-3E04EC1AB426}"/>
              </a:ext>
            </a:extLst>
          </p:cNvPr>
          <p:cNvSpPr/>
          <p:nvPr/>
        </p:nvSpPr>
        <p:spPr>
          <a:xfrm>
            <a:off x="4795817" y="-2062526"/>
            <a:ext cx="5952463" cy="1170215"/>
          </a:xfrm>
          <a:prstGeom prst="roundRect">
            <a:avLst>
              <a:gd name="adj" fmla="val 1209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3600" dirty="0">
                <a:solidFill>
                  <a:prstClr val="white"/>
                </a:solidFill>
                <a:latin typeface="Franklin Gothic Demi" panose="020B0703020102020204" pitchFamily="34" charset="0"/>
              </a:rPr>
              <a:t>Implementation Feasibility</a:t>
            </a:r>
            <a:endParaRPr lang="en-MY" sz="1050" dirty="0"/>
          </a:p>
        </p:txBody>
      </p:sp>
    </p:spTree>
    <p:extLst>
      <p:ext uri="{BB962C8B-B14F-4D97-AF65-F5344CB8AC3E}">
        <p14:creationId xmlns:p14="http://schemas.microsoft.com/office/powerpoint/2010/main" val="403072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3A29C3B-2CCF-4099-BEF0-07D2C26782F0}"/>
              </a:ext>
            </a:extLst>
          </p:cNvPr>
          <p:cNvSpPr/>
          <p:nvPr/>
        </p:nvSpPr>
        <p:spPr>
          <a:xfrm>
            <a:off x="-10342520" y="1245080"/>
            <a:ext cx="1000664" cy="271733"/>
          </a:xfrm>
          <a:prstGeom prst="roundRect">
            <a:avLst>
              <a:gd name="adj" fmla="val 44951"/>
            </a:avLst>
          </a:prstGeom>
          <a:solidFill>
            <a:srgbClr val="7E3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badi Extra Light" panose="020B0204020104020204" pitchFamily="34" charset="0"/>
              </a:rPr>
              <a:t>new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A6BB2C3-C086-4C17-A048-DF7C28A482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22" y="7730503"/>
            <a:ext cx="9143999" cy="6858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7039428" y="-990034"/>
            <a:ext cx="7779657" cy="8766628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0976894" y="3850587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DDC0F91-5EE4-4EDF-886C-6244CDB28531}"/>
              </a:ext>
            </a:extLst>
          </p:cNvPr>
          <p:cNvSpPr/>
          <p:nvPr/>
        </p:nvSpPr>
        <p:spPr>
          <a:xfrm>
            <a:off x="-5113596" y="-2009356"/>
            <a:ext cx="5634007" cy="5128163"/>
          </a:xfrm>
          <a:prstGeom prst="ellipse">
            <a:avLst/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3C304-2A26-4177-876E-6582F8422C82}"/>
              </a:ext>
            </a:extLst>
          </p:cNvPr>
          <p:cNvGrpSpPr/>
          <p:nvPr/>
        </p:nvGrpSpPr>
        <p:grpSpPr>
          <a:xfrm>
            <a:off x="279797" y="211931"/>
            <a:ext cx="3248025" cy="6434138"/>
            <a:chOff x="257174" y="247650"/>
            <a:chExt cx="3248025" cy="6434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F0E7E1-9321-478F-800A-724726573F4D}"/>
                </a:ext>
              </a:extLst>
            </p:cNvPr>
            <p:cNvGrpSpPr/>
            <p:nvPr/>
          </p:nvGrpSpPr>
          <p:grpSpPr>
            <a:xfrm>
              <a:off x="257174" y="247650"/>
              <a:ext cx="3248025" cy="6434138"/>
              <a:chOff x="257174" y="247650"/>
              <a:chExt cx="3248025" cy="643413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908EEE8-962A-4740-9988-C37AE145E04D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192995C-C7AE-4BCE-A109-D3CE4AD5EF1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rgbClr val="94D2B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618B8D-5767-459E-9758-B01691B249B1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C0C85-FF51-46BA-B0A0-928C720E6D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4F6959-72E3-423F-BFB2-436697FA2C19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317315-A72E-42FF-93B6-4D37C3252CB3}"/>
                </a:ext>
              </a:extLst>
            </p:cNvPr>
            <p:cNvSpPr/>
            <p:nvPr/>
          </p:nvSpPr>
          <p:spPr>
            <a:xfrm>
              <a:off x="527050" y="482495"/>
              <a:ext cx="215901" cy="21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9F1B19-F801-4755-B3F8-1A5FBCEB43EC}"/>
              </a:ext>
            </a:extLst>
          </p:cNvPr>
          <p:cNvSpPr txBox="1"/>
          <p:nvPr/>
        </p:nvSpPr>
        <p:spPr>
          <a:xfrm>
            <a:off x="770638" y="2102977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12:30</a:t>
            </a:r>
            <a:endParaRPr lang="en-MY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0660286-BF25-4B65-BA9B-588FFF0A1411}"/>
              </a:ext>
            </a:extLst>
          </p:cNvPr>
          <p:cNvGrpSpPr/>
          <p:nvPr/>
        </p:nvGrpSpPr>
        <p:grpSpPr>
          <a:xfrm>
            <a:off x="1760747" y="562842"/>
            <a:ext cx="355244" cy="439355"/>
            <a:chOff x="8425119" y="3608636"/>
            <a:chExt cx="1048603" cy="1308676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81C7B19-273A-4E71-9689-F7F0F900E3B8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1FC1626-79BA-497B-8E4D-7AF0911F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5119" y="3608636"/>
              <a:ext cx="1048603" cy="1182727"/>
            </a:xfrm>
            <a:prstGeom prst="rect">
              <a:avLst/>
            </a:prstGeom>
          </p:spPr>
        </p:pic>
        <p:pic>
          <p:nvPicPr>
            <p:cNvPr id="60" name="Graphic 59" descr="Key with solid fill">
              <a:extLst>
                <a:ext uri="{FF2B5EF4-FFF2-40B4-BE49-F238E27FC236}">
                  <a16:creationId xmlns:a16="http://schemas.microsoft.com/office/drawing/2014/main" id="{37683BBC-70D1-4CC4-9512-9AE8B19F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96AF31B-C1D1-4B1C-856D-D7B5936B9550}"/>
              </a:ext>
            </a:extLst>
          </p:cNvPr>
          <p:cNvGrpSpPr/>
          <p:nvPr/>
        </p:nvGrpSpPr>
        <p:grpSpPr>
          <a:xfrm>
            <a:off x="5481328" y="2654372"/>
            <a:ext cx="4280304" cy="3727378"/>
            <a:chOff x="6628203" y="2654372"/>
            <a:chExt cx="4280304" cy="372737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99480A2-1419-4CD7-BE8D-A696D635CBA5}"/>
                </a:ext>
              </a:extLst>
            </p:cNvPr>
            <p:cNvSpPr/>
            <p:nvPr/>
          </p:nvSpPr>
          <p:spPr>
            <a:xfrm>
              <a:off x="6628203" y="2654372"/>
              <a:ext cx="4246712" cy="3727378"/>
            </a:xfrm>
            <a:prstGeom prst="roundRect">
              <a:avLst>
                <a:gd name="adj" fmla="val 1209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2400" dirty="0" err="1"/>
                <a:t>Starship</a:t>
              </a:r>
              <a:r>
                <a:rPr lang="en-MY" sz="2400" dirty="0"/>
                <a:t> Food Delivery Robots on campus to test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2400" dirty="0"/>
                <a:t>Certain terrains for safety</a:t>
              </a:r>
            </a:p>
            <a:p>
              <a:pPr marL="285750" indent="-285750" algn="ctr">
                <a:buFont typeface="Wingdings" panose="05000000000000000000" pitchFamily="2" charset="2"/>
                <a:buChar char="§"/>
              </a:pPr>
              <a:r>
                <a:rPr lang="en-MY" sz="2400" dirty="0"/>
                <a:t>Separate </a:t>
              </a:r>
              <a:r>
                <a:rPr lang="en-MY" sz="2400" dirty="0" err="1"/>
                <a:t>Wifi</a:t>
              </a:r>
              <a:r>
                <a:rPr lang="en-MY" sz="2400" dirty="0"/>
                <a:t>-zones and no power zones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600D28-75AC-48A8-892A-F8285F7E219D}"/>
                </a:ext>
              </a:extLst>
            </p:cNvPr>
            <p:cNvSpPr txBox="1"/>
            <p:nvPr/>
          </p:nvSpPr>
          <p:spPr>
            <a:xfrm>
              <a:off x="6820014" y="2741940"/>
              <a:ext cx="4088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MY" sz="4000" dirty="0">
                <a:latin typeface="Franklin Gothic Demi" panose="020B07030201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3A6C43-2942-4321-A32B-22EE62CDAAE3}"/>
              </a:ext>
            </a:extLst>
          </p:cNvPr>
          <p:cNvGrpSpPr/>
          <p:nvPr/>
        </p:nvGrpSpPr>
        <p:grpSpPr>
          <a:xfrm>
            <a:off x="4859227" y="-5069364"/>
            <a:ext cx="7197324" cy="1938991"/>
            <a:chOff x="6628203" y="1487207"/>
            <a:chExt cx="4246712" cy="108194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2C3C4E6-88AA-4CF6-913D-67F89AE7F49C}"/>
                </a:ext>
              </a:extLst>
            </p:cNvPr>
            <p:cNvSpPr/>
            <p:nvPr/>
          </p:nvSpPr>
          <p:spPr>
            <a:xfrm>
              <a:off x="6628203" y="1543049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B17BE2-B051-4FF1-8612-D57B7E68894A}"/>
                </a:ext>
              </a:extLst>
            </p:cNvPr>
            <p:cNvSpPr txBox="1"/>
            <p:nvPr/>
          </p:nvSpPr>
          <p:spPr>
            <a:xfrm>
              <a:off x="6813416" y="1487207"/>
              <a:ext cx="4035128" cy="108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Ground-Based </a:t>
              </a:r>
            </a:p>
            <a:p>
              <a:r>
                <a:rPr lang="en-MY" sz="60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Positioning System</a:t>
              </a:r>
              <a:r>
                <a:rPr lang="en-MY" sz="6000" dirty="0">
                  <a:latin typeface="Franklin Gothic Demi" panose="020B0703020102020204" pitchFamily="34" charset="0"/>
                </a:rPr>
                <a:t> 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C22B532-8EA7-4B4B-A838-FF13EE346027}"/>
              </a:ext>
            </a:extLst>
          </p:cNvPr>
          <p:cNvGrpSpPr/>
          <p:nvPr/>
        </p:nvGrpSpPr>
        <p:grpSpPr>
          <a:xfrm>
            <a:off x="-12660061" y="1703818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82" name="Rectangle: Rounded Corners 29">
              <a:extLst>
                <a:ext uri="{FF2B5EF4-FFF2-40B4-BE49-F238E27FC236}">
                  <a16:creationId xmlns:a16="http://schemas.microsoft.com/office/drawing/2014/main" id="{72828143-4499-2549-B1A0-866951C3E92C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3" name="Rectangle: Rounded Corners 30">
              <a:extLst>
                <a:ext uri="{FF2B5EF4-FFF2-40B4-BE49-F238E27FC236}">
                  <a16:creationId xmlns:a16="http://schemas.microsoft.com/office/drawing/2014/main" id="{A3CA8AB0-2E33-A642-AE1C-AFCD719E4103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E4F29B-1D24-CB46-9CEC-B32A1015496B}"/>
                </a:ext>
              </a:extLst>
            </p:cNvPr>
            <p:cNvSpPr txBox="1"/>
            <p:nvPr/>
          </p:nvSpPr>
          <p:spPr>
            <a:xfrm>
              <a:off x="2544793" y="2077703"/>
              <a:ext cx="310551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Our names are Mai Hoang, </a:t>
              </a:r>
              <a:r>
                <a:rPr lang="en-MY" dirty="0" err="1">
                  <a:solidFill>
                    <a:schemeClr val="bg1"/>
                  </a:solidFill>
                </a:rPr>
                <a:t>Zeel</a:t>
              </a:r>
              <a:r>
                <a:rPr lang="en-MY" dirty="0">
                  <a:solidFill>
                    <a:schemeClr val="bg1"/>
                  </a:solidFill>
                </a:rPr>
                <a:t> Engineer, Enlai </a:t>
              </a:r>
              <a:r>
                <a:rPr lang="en-MY" dirty="0" err="1">
                  <a:solidFill>
                    <a:schemeClr val="bg1"/>
                  </a:solidFill>
                </a:rPr>
                <a:t>Yii</a:t>
              </a:r>
              <a:r>
                <a:rPr lang="en-MY" dirty="0">
                  <a:solidFill>
                    <a:schemeClr val="bg1"/>
                  </a:solidFill>
                </a:rPr>
                <a:t> , and Briana Marcos.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1AA46-DAF0-E948-AD8F-DB823AC64F42}"/>
              </a:ext>
            </a:extLst>
          </p:cNvPr>
          <p:cNvGrpSpPr/>
          <p:nvPr/>
        </p:nvGrpSpPr>
        <p:grpSpPr>
          <a:xfrm>
            <a:off x="-17262045" y="3357215"/>
            <a:ext cx="5408762" cy="1397480"/>
            <a:chOff x="1078302" y="1814423"/>
            <a:chExt cx="5408762" cy="1397480"/>
          </a:xfrm>
          <a:solidFill>
            <a:srgbClr val="358386"/>
          </a:solidFill>
        </p:grpSpPr>
        <p:sp>
          <p:nvSpPr>
            <p:cNvPr id="102" name="Rectangle: Rounded Corners 18">
              <a:extLst>
                <a:ext uri="{FF2B5EF4-FFF2-40B4-BE49-F238E27FC236}">
                  <a16:creationId xmlns:a16="http://schemas.microsoft.com/office/drawing/2014/main" id="{82B82901-DC82-8F44-A299-A02F3E68D2AB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3" name="Rectangle: Rounded Corners 19">
              <a:extLst>
                <a:ext uri="{FF2B5EF4-FFF2-40B4-BE49-F238E27FC236}">
                  <a16:creationId xmlns:a16="http://schemas.microsoft.com/office/drawing/2014/main" id="{53A71D2C-6A16-A14C-B96C-42BF08662042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solidFill>
              <a:srgbClr val="ED9B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706D5B4-E745-C448-A4B2-F2F5ED12E28D}"/>
                </a:ext>
              </a:extLst>
            </p:cNvPr>
            <p:cNvSpPr txBox="1"/>
            <p:nvPr/>
          </p:nvSpPr>
          <p:spPr>
            <a:xfrm>
              <a:off x="2544793" y="1949367"/>
              <a:ext cx="3105510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We created an app that helps rovers on Mars get to their replenishing zones before their battery runs out.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CBA8348-F76F-274A-B744-2F64AEF1BCBA}"/>
              </a:ext>
            </a:extLst>
          </p:cNvPr>
          <p:cNvGrpSpPr/>
          <p:nvPr/>
        </p:nvGrpSpPr>
        <p:grpSpPr>
          <a:xfrm>
            <a:off x="-22693427" y="5196625"/>
            <a:ext cx="5408762" cy="1397480"/>
            <a:chOff x="1078302" y="1814423"/>
            <a:chExt cx="5408762" cy="1397480"/>
          </a:xfrm>
          <a:solidFill>
            <a:srgbClr val="ED9B3D"/>
          </a:solidFill>
        </p:grpSpPr>
        <p:sp>
          <p:nvSpPr>
            <p:cNvPr id="106" name="Rectangle: Rounded Corners 22">
              <a:extLst>
                <a:ext uri="{FF2B5EF4-FFF2-40B4-BE49-F238E27FC236}">
                  <a16:creationId xmlns:a16="http://schemas.microsoft.com/office/drawing/2014/main" id="{169DF091-F17A-6045-9658-1D86C25094B7}"/>
                </a:ext>
              </a:extLst>
            </p:cNvPr>
            <p:cNvSpPr/>
            <p:nvPr/>
          </p:nvSpPr>
          <p:spPr>
            <a:xfrm>
              <a:off x="1078302" y="1814423"/>
              <a:ext cx="5408762" cy="1397480"/>
            </a:xfrm>
            <a:prstGeom prst="roundRect">
              <a:avLst>
                <a:gd name="adj" fmla="val 37654"/>
              </a:avLst>
            </a:prstGeom>
            <a:solidFill>
              <a:srgbClr val="3583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07" name="Rectangle: Rounded Corners 23">
              <a:extLst>
                <a:ext uri="{FF2B5EF4-FFF2-40B4-BE49-F238E27FC236}">
                  <a16:creationId xmlns:a16="http://schemas.microsoft.com/office/drawing/2014/main" id="{FC446F3E-EE64-7242-B9CD-BA990E64591B}"/>
                </a:ext>
              </a:extLst>
            </p:cNvPr>
            <p:cNvSpPr/>
            <p:nvPr/>
          </p:nvSpPr>
          <p:spPr>
            <a:xfrm>
              <a:off x="1457864" y="2070340"/>
              <a:ext cx="905774" cy="897147"/>
            </a:xfrm>
            <a:prstGeom prst="roundRect">
              <a:avLst>
                <a:gd name="adj" fmla="val 368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F547336-10E7-2A48-989A-27EC15BAA3B6}"/>
                </a:ext>
              </a:extLst>
            </p:cNvPr>
            <p:cNvSpPr txBox="1"/>
            <p:nvPr/>
          </p:nvSpPr>
          <p:spPr>
            <a:xfrm>
              <a:off x="2544793" y="1940776"/>
              <a:ext cx="3873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The idea is to establish stations with power and internet zones and calculate the safest, shortest path for the rover to keep going.</a:t>
              </a:r>
            </a:p>
          </p:txBody>
        </p:sp>
      </p:grpSp>
      <p:sp>
        <p:nvSpPr>
          <p:cNvPr id="110" name="Oval 109">
            <a:extLst>
              <a:ext uri="{FF2B5EF4-FFF2-40B4-BE49-F238E27FC236}">
                <a16:creationId xmlns:a16="http://schemas.microsoft.com/office/drawing/2014/main" id="{6EE683AE-2CAB-2A41-8677-B3F6E6C77792}"/>
              </a:ext>
            </a:extLst>
          </p:cNvPr>
          <p:cNvSpPr/>
          <p:nvPr/>
        </p:nvSpPr>
        <p:spPr>
          <a:xfrm>
            <a:off x="1596872" y="1285787"/>
            <a:ext cx="675641" cy="645216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89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48404B7-CDD4-D746-9D48-A75598B6A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22" y="1436273"/>
            <a:ext cx="297262" cy="29726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1FAC571-48A2-F142-9463-E764B1FB54A7}"/>
              </a:ext>
            </a:extLst>
          </p:cNvPr>
          <p:cNvGrpSpPr/>
          <p:nvPr/>
        </p:nvGrpSpPr>
        <p:grpSpPr>
          <a:xfrm>
            <a:off x="3830613" y="1150303"/>
            <a:ext cx="5999548" cy="1170215"/>
            <a:chOff x="6628203" y="2654372"/>
            <a:chExt cx="4280304" cy="3727378"/>
          </a:xfrm>
        </p:grpSpPr>
        <p:sp>
          <p:nvSpPr>
            <p:cNvPr id="47" name="Rectangle: Rounded Corners 43">
              <a:extLst>
                <a:ext uri="{FF2B5EF4-FFF2-40B4-BE49-F238E27FC236}">
                  <a16:creationId xmlns:a16="http://schemas.microsoft.com/office/drawing/2014/main" id="{A973CB01-1813-F94A-AEBA-BDBAEA2474B9}"/>
                </a:ext>
              </a:extLst>
            </p:cNvPr>
            <p:cNvSpPr/>
            <p:nvPr/>
          </p:nvSpPr>
          <p:spPr>
            <a:xfrm>
              <a:off x="6628203" y="2654372"/>
              <a:ext cx="4246712" cy="3727378"/>
            </a:xfrm>
            <a:prstGeom prst="roundRect">
              <a:avLst>
                <a:gd name="adj" fmla="val 1209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sz="3600" dirty="0">
                  <a:solidFill>
                    <a:prstClr val="white"/>
                  </a:solidFill>
                  <a:latin typeface="Franklin Gothic Demi" panose="020B0703020102020204" pitchFamily="34" charset="0"/>
                </a:rPr>
                <a:t>Implementation Feasibility</a:t>
              </a:r>
              <a:endParaRPr lang="en-MY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D4E012D-36C5-1E49-82D7-D95BD207E947}"/>
                </a:ext>
              </a:extLst>
            </p:cNvPr>
            <p:cNvSpPr txBox="1"/>
            <p:nvPr/>
          </p:nvSpPr>
          <p:spPr>
            <a:xfrm>
              <a:off x="6820014" y="2741940"/>
              <a:ext cx="40884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MY" sz="4000" dirty="0">
                <a:latin typeface="Franklin Gothic Demi" panose="020B07030201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D12523-F8A9-0242-ABEA-FFD23B1AA1E1}"/>
              </a:ext>
            </a:extLst>
          </p:cNvPr>
          <p:cNvGrpSpPr/>
          <p:nvPr/>
        </p:nvGrpSpPr>
        <p:grpSpPr>
          <a:xfrm>
            <a:off x="275726" y="14009595"/>
            <a:ext cx="4504309" cy="3399109"/>
            <a:chOff x="275726" y="4686219"/>
            <a:chExt cx="4504309" cy="3399109"/>
          </a:xfrm>
        </p:grpSpPr>
        <p:sp>
          <p:nvSpPr>
            <p:cNvPr id="50" name="Rectangle: Rounded Corners 63">
              <a:extLst>
                <a:ext uri="{FF2B5EF4-FFF2-40B4-BE49-F238E27FC236}">
                  <a16:creationId xmlns:a16="http://schemas.microsoft.com/office/drawing/2014/main" id="{A3F7E24A-E5DC-144D-A730-95BD0480E3B9}"/>
                </a:ext>
              </a:extLst>
            </p:cNvPr>
            <p:cNvSpPr/>
            <p:nvPr/>
          </p:nvSpPr>
          <p:spPr>
            <a:xfrm>
              <a:off x="275726" y="4686219"/>
              <a:ext cx="4504309" cy="3399109"/>
            </a:xfrm>
            <a:prstGeom prst="roundRect">
              <a:avLst>
                <a:gd name="adj" fmla="val 24351"/>
              </a:avLst>
            </a:prstGeom>
            <a:solidFill>
              <a:srgbClr val="AB6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51" name="Picture 6" descr="The Expressions Express | Data visualization design, Animated infographic,  Graph design">
              <a:extLst>
                <a:ext uri="{FF2B5EF4-FFF2-40B4-BE49-F238E27FC236}">
                  <a16:creationId xmlns:a16="http://schemas.microsoft.com/office/drawing/2014/main" id="{1CBAAA79-8753-884E-8A55-CD5DD88A3876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79" y="4954538"/>
              <a:ext cx="3557293" cy="266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6138B7-F770-1048-BCD9-A328FDE3A54F}"/>
                </a:ext>
              </a:extLst>
            </p:cNvPr>
            <p:cNvSpPr txBox="1"/>
            <p:nvPr/>
          </p:nvSpPr>
          <p:spPr>
            <a:xfrm>
              <a:off x="1056955" y="4954538"/>
              <a:ext cx="3266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Battery/Energy</a:t>
              </a:r>
              <a:endParaRPr lang="en-MY" sz="7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68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8569551" y="-1287732"/>
            <a:ext cx="5634007" cy="5128163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5544040" y="1447528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3C304-2A26-4177-876E-6582F8422C82}"/>
              </a:ext>
            </a:extLst>
          </p:cNvPr>
          <p:cNvGrpSpPr/>
          <p:nvPr/>
        </p:nvGrpSpPr>
        <p:grpSpPr>
          <a:xfrm>
            <a:off x="279796" y="211930"/>
            <a:ext cx="5105003" cy="9977099"/>
            <a:chOff x="257174" y="247650"/>
            <a:chExt cx="3248025" cy="6434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F0E7E1-9321-478F-800A-724726573F4D}"/>
                </a:ext>
              </a:extLst>
            </p:cNvPr>
            <p:cNvGrpSpPr/>
            <p:nvPr/>
          </p:nvGrpSpPr>
          <p:grpSpPr>
            <a:xfrm>
              <a:off x="257174" y="247650"/>
              <a:ext cx="3248025" cy="6434138"/>
              <a:chOff x="257174" y="247650"/>
              <a:chExt cx="3248025" cy="643413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908EEE8-962A-4740-9988-C37AE145E04D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192995C-C7AE-4BCE-A109-D3CE4AD5EF1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618B8D-5767-459E-9758-B01691B249B1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C0C85-FF51-46BA-B0A0-928C720E6D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4F6959-72E3-423F-BFB2-436697FA2C19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317315-A72E-42FF-93B6-4D37C3252CB3}"/>
                </a:ext>
              </a:extLst>
            </p:cNvPr>
            <p:cNvSpPr/>
            <p:nvPr/>
          </p:nvSpPr>
          <p:spPr>
            <a:xfrm>
              <a:off x="527050" y="482495"/>
              <a:ext cx="215901" cy="21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7EAFFF-64B7-46DE-A7F1-93A7D81E5268}"/>
              </a:ext>
            </a:extLst>
          </p:cNvPr>
          <p:cNvSpPr txBox="1"/>
          <p:nvPr/>
        </p:nvSpPr>
        <p:spPr>
          <a:xfrm>
            <a:off x="534872" y="903474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12:30</a:t>
            </a:r>
            <a:endParaRPr lang="en-MY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B1A95B-B61F-4FA9-9121-017DA0BAC2BB}"/>
              </a:ext>
            </a:extLst>
          </p:cNvPr>
          <p:cNvGrpSpPr/>
          <p:nvPr/>
        </p:nvGrpSpPr>
        <p:grpSpPr>
          <a:xfrm>
            <a:off x="696103" y="2260163"/>
            <a:ext cx="4339724" cy="1397480"/>
            <a:chOff x="1078302" y="1814423"/>
            <a:chExt cx="3986346" cy="139748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2AAEB8-8951-4CA4-AA9B-6BF31EE1F428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345DA-360A-4CDF-AFA3-A84BB11D5E56}"/>
                </a:ext>
              </a:extLst>
            </p:cNvPr>
            <p:cNvSpPr txBox="1"/>
            <p:nvPr/>
          </p:nvSpPr>
          <p:spPr>
            <a:xfrm>
              <a:off x="2360888" y="2317106"/>
              <a:ext cx="2281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Low-battery Mode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588517-C68A-4DED-BF61-CF78EE35395C}"/>
              </a:ext>
            </a:extLst>
          </p:cNvPr>
          <p:cNvGrpSpPr/>
          <p:nvPr/>
        </p:nvGrpSpPr>
        <p:grpSpPr>
          <a:xfrm>
            <a:off x="-5652304" y="3830926"/>
            <a:ext cx="4339724" cy="1397480"/>
            <a:chOff x="1078302" y="1814423"/>
            <a:chExt cx="3986346" cy="139748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895A404-D46F-4791-9BB9-EDD1FAE9DF8B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DF62BB-4FFE-4D3C-A06C-A1BB2ADBF1A0}"/>
                </a:ext>
              </a:extLst>
            </p:cNvPr>
            <p:cNvSpPr txBox="1"/>
            <p:nvPr/>
          </p:nvSpPr>
          <p:spPr>
            <a:xfrm>
              <a:off x="2360888" y="2328497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Update Last-Location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242E0-EF42-4451-BC02-59D2ADEEFD07}"/>
              </a:ext>
            </a:extLst>
          </p:cNvPr>
          <p:cNvGrpSpPr/>
          <p:nvPr/>
        </p:nvGrpSpPr>
        <p:grpSpPr>
          <a:xfrm>
            <a:off x="-10642457" y="5896981"/>
            <a:ext cx="4339724" cy="1397480"/>
            <a:chOff x="1078302" y="1814423"/>
            <a:chExt cx="3986346" cy="139748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CC6538-D0D8-4DC8-8C83-2145CC6A4A82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84238F-F12D-4422-AB79-D1BB693CE979}"/>
                </a:ext>
              </a:extLst>
            </p:cNvPr>
            <p:cNvSpPr txBox="1"/>
            <p:nvPr/>
          </p:nvSpPr>
          <p:spPr>
            <a:xfrm>
              <a:off x="2542945" y="2270092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Tracking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1622C0-F721-4408-880A-EF10563BE127}"/>
              </a:ext>
            </a:extLst>
          </p:cNvPr>
          <p:cNvSpPr/>
          <p:nvPr/>
        </p:nvSpPr>
        <p:spPr>
          <a:xfrm>
            <a:off x="3133725" y="990599"/>
            <a:ext cx="1977284" cy="8939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8B2D7-A3AC-421A-AD66-BA8DAB6D1299}"/>
              </a:ext>
            </a:extLst>
          </p:cNvPr>
          <p:cNvSpPr txBox="1"/>
          <p:nvPr/>
        </p:nvSpPr>
        <p:spPr>
          <a:xfrm>
            <a:off x="3231804" y="125292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0CB5BF"/>
                </a:solidFill>
                <a:latin typeface="Century Gothic" panose="020B0502020202020204" pitchFamily="34" charset="0"/>
              </a:rPr>
              <a:t>ROVA</a:t>
            </a:r>
            <a:r>
              <a:rPr lang="en-MY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7BAF7-27E2-468B-B0A7-D992F09398D8}"/>
              </a:ext>
            </a:extLst>
          </p:cNvPr>
          <p:cNvGrpSpPr/>
          <p:nvPr/>
        </p:nvGrpSpPr>
        <p:grpSpPr>
          <a:xfrm>
            <a:off x="6628203" y="4734602"/>
            <a:ext cx="1048603" cy="1308676"/>
            <a:chOff x="8425119" y="3608636"/>
            <a:chExt cx="1048603" cy="13086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50410A4-358D-49FC-BB3E-5E4A908C6983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E8BC56-B18A-4A28-BD7F-AD1CB45B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5119" y="3608636"/>
              <a:ext cx="1048603" cy="1182727"/>
            </a:xfrm>
            <a:prstGeom prst="rect">
              <a:avLst/>
            </a:prstGeom>
          </p:spPr>
        </p:pic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CE971D53-E190-423C-AA6F-0EE19D8D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B45323-4617-4F1E-8FA3-67447B18FE69}"/>
              </a:ext>
            </a:extLst>
          </p:cNvPr>
          <p:cNvGrpSpPr/>
          <p:nvPr/>
        </p:nvGrpSpPr>
        <p:grpSpPr>
          <a:xfrm>
            <a:off x="1125767" y="390861"/>
            <a:ext cx="355244" cy="517692"/>
            <a:chOff x="8440843" y="3375299"/>
            <a:chExt cx="1048603" cy="154201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DB85E69-E6E6-4050-BBFC-CB39B71A1BA0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4664794-8E09-4A94-ADA6-0D6DA823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0843" y="3375299"/>
              <a:ext cx="1048603" cy="1182728"/>
            </a:xfrm>
            <a:prstGeom prst="rect">
              <a:avLst/>
            </a:prstGeom>
          </p:spPr>
        </p:pic>
        <p:pic>
          <p:nvPicPr>
            <p:cNvPr id="53" name="Graphic 52" descr="Key with solid fill">
              <a:extLst>
                <a:ext uri="{FF2B5EF4-FFF2-40B4-BE49-F238E27FC236}">
                  <a16:creationId xmlns:a16="http://schemas.microsoft.com/office/drawing/2014/main" id="{BBCA496F-7AF6-4568-B209-E400961A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4BAF82F-0BE3-49C6-A8BA-CB23A8744384}"/>
              </a:ext>
            </a:extLst>
          </p:cNvPr>
          <p:cNvSpPr/>
          <p:nvPr/>
        </p:nvSpPr>
        <p:spPr>
          <a:xfrm>
            <a:off x="6628203" y="2654372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FEB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prstClr val="white"/>
                </a:solidFill>
                <a:latin typeface="Calibri" panose="020F0502020204030204"/>
              </a:rPr>
              <a:t>Update every 5 seconds when connected to </a:t>
            </a:r>
            <a:r>
              <a:rPr lang="en-MY" sz="2400" dirty="0" err="1">
                <a:solidFill>
                  <a:prstClr val="white"/>
                </a:solidFill>
                <a:latin typeface="Calibri" panose="020F0502020204030204"/>
              </a:rPr>
              <a:t>wifi</a:t>
            </a:r>
            <a:r>
              <a:rPr lang="en-MY" sz="2400" dirty="0">
                <a:solidFill>
                  <a:prstClr val="white"/>
                </a:solidFill>
                <a:latin typeface="Calibri" panose="020F0502020204030204"/>
              </a:rPr>
              <a:t> or has power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prstClr val="white"/>
                </a:solidFill>
                <a:latin typeface="Calibri" panose="020F0502020204030204"/>
              </a:rPr>
              <a:t>Actively tracked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400" dirty="0">
                <a:solidFill>
                  <a:prstClr val="white"/>
                </a:solidFill>
                <a:latin typeface="Calibri" panose="020F0502020204030204"/>
              </a:rPr>
              <a:t>If battery is low or rover is out of range of </a:t>
            </a:r>
            <a:r>
              <a:rPr lang="en-MY" sz="2400" dirty="0" err="1">
                <a:solidFill>
                  <a:prstClr val="white"/>
                </a:solidFill>
                <a:latin typeface="Calibri" panose="020F0502020204030204"/>
              </a:rPr>
              <a:t>wifi</a:t>
            </a:r>
            <a:r>
              <a:rPr lang="en-MY" sz="2400" dirty="0">
                <a:solidFill>
                  <a:prstClr val="white"/>
                </a:solidFill>
                <a:latin typeface="Calibri" panose="020F0502020204030204"/>
              </a:rPr>
              <a:t>, our app kicks in</a:t>
            </a:r>
            <a:endParaRPr lang="en-MY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D42627-F0F8-4553-B603-B89ABCB67B43}"/>
              </a:ext>
            </a:extLst>
          </p:cNvPr>
          <p:cNvGrpSpPr/>
          <p:nvPr/>
        </p:nvGrpSpPr>
        <p:grpSpPr>
          <a:xfrm>
            <a:off x="1043304" y="3843138"/>
            <a:ext cx="3737707" cy="3088894"/>
            <a:chOff x="275726" y="4686219"/>
            <a:chExt cx="4504309" cy="3399109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7053F6FF-DE8A-4ACA-826C-F6F69D70B0B3}"/>
                </a:ext>
              </a:extLst>
            </p:cNvPr>
            <p:cNvSpPr/>
            <p:nvPr/>
          </p:nvSpPr>
          <p:spPr>
            <a:xfrm>
              <a:off x="275726" y="4686219"/>
              <a:ext cx="4504309" cy="3399109"/>
            </a:xfrm>
            <a:prstGeom prst="roundRect">
              <a:avLst>
                <a:gd name="adj" fmla="val 24351"/>
              </a:avLst>
            </a:prstGeom>
            <a:solidFill>
              <a:srgbClr val="AB6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65" name="Picture 6" descr="The Expressions Express | Data visualization design, Animated infographic,  Graph design">
              <a:extLst>
                <a:ext uri="{FF2B5EF4-FFF2-40B4-BE49-F238E27FC236}">
                  <a16:creationId xmlns:a16="http://schemas.microsoft.com/office/drawing/2014/main" id="{5BFFB934-49AD-40C5-8CF9-2D968C37417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79" y="4954538"/>
              <a:ext cx="3557293" cy="266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1312FF-6206-4C46-832E-C433ABA0CDC9}"/>
                </a:ext>
              </a:extLst>
            </p:cNvPr>
            <p:cNvSpPr txBox="1"/>
            <p:nvPr/>
          </p:nvSpPr>
          <p:spPr>
            <a:xfrm>
              <a:off x="1056955" y="4954538"/>
              <a:ext cx="3266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Battery/Energy</a:t>
              </a:r>
              <a:endParaRPr lang="en-MY" sz="7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1AAAEED-1DF4-6946-B639-6DC478DBBE22}"/>
              </a:ext>
            </a:extLst>
          </p:cNvPr>
          <p:cNvGrpSpPr/>
          <p:nvPr/>
        </p:nvGrpSpPr>
        <p:grpSpPr>
          <a:xfrm>
            <a:off x="5680706" y="476250"/>
            <a:ext cx="6286622" cy="1842021"/>
            <a:chOff x="6259648" y="1512212"/>
            <a:chExt cx="4246712" cy="1003271"/>
          </a:xfrm>
        </p:grpSpPr>
        <p:sp>
          <p:nvSpPr>
            <p:cNvPr id="74" name="Rectangle: Rounded Corners 44">
              <a:extLst>
                <a:ext uri="{FF2B5EF4-FFF2-40B4-BE49-F238E27FC236}">
                  <a16:creationId xmlns:a16="http://schemas.microsoft.com/office/drawing/2014/main" id="{BAD2CCD0-F120-B54A-BF0D-2A98CC87A9EA}"/>
                </a:ext>
              </a:extLst>
            </p:cNvPr>
            <p:cNvSpPr/>
            <p:nvPr/>
          </p:nvSpPr>
          <p:spPr>
            <a:xfrm>
              <a:off x="6259648" y="1512212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9BFE52-4EDC-2948-8D8B-53D9CDFCCAEB}"/>
                </a:ext>
              </a:extLst>
            </p:cNvPr>
            <p:cNvSpPr txBox="1"/>
            <p:nvPr/>
          </p:nvSpPr>
          <p:spPr>
            <a:xfrm>
              <a:off x="6550333" y="1711415"/>
              <a:ext cx="3244295" cy="463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48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Power-Saving Mode</a:t>
              </a: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67DA57A-9BBE-7F4E-BA8D-10A4609F8383}"/>
              </a:ext>
            </a:extLst>
          </p:cNvPr>
          <p:cNvSpPr/>
          <p:nvPr/>
        </p:nvSpPr>
        <p:spPr>
          <a:xfrm>
            <a:off x="4323456" y="1175651"/>
            <a:ext cx="582574" cy="543755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89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BA9126B-A6BC-1447-8D00-06DF36CFA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10" y="1273731"/>
            <a:ext cx="291077" cy="291077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478FB10-AA7F-4642-8E1C-C6B2E23FE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11" y="2641403"/>
            <a:ext cx="635000" cy="63500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E0C4261B-3DC1-C740-8FC3-11D60FD44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2640" y="4265212"/>
            <a:ext cx="635000" cy="635000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67D95675-AE23-F840-AD8E-EF35894366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2793" y="6253193"/>
            <a:ext cx="635000" cy="635000"/>
          </a:xfrm>
          <a:prstGeom prst="rect">
            <a:avLst/>
          </a:prstGeom>
        </p:spPr>
      </p:pic>
      <p:sp>
        <p:nvSpPr>
          <p:cNvPr id="60" name="Rectangle: Rounded Corners 44">
            <a:extLst>
              <a:ext uri="{FF2B5EF4-FFF2-40B4-BE49-F238E27FC236}">
                <a16:creationId xmlns:a16="http://schemas.microsoft.com/office/drawing/2014/main" id="{4F0EECE1-A54C-1846-BB00-95C1B9CF675E}"/>
              </a:ext>
            </a:extLst>
          </p:cNvPr>
          <p:cNvSpPr/>
          <p:nvPr/>
        </p:nvSpPr>
        <p:spPr>
          <a:xfrm>
            <a:off x="5436658" y="-2917521"/>
            <a:ext cx="6151422" cy="1482785"/>
          </a:xfrm>
          <a:prstGeom prst="roundRect">
            <a:avLst>
              <a:gd name="adj" fmla="val 31259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MY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rPr>
              <a:t>Update Last-Location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3436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8569551" y="-1287732"/>
            <a:ext cx="5634007" cy="5128163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5544040" y="1447528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3C304-2A26-4177-876E-6582F8422C82}"/>
              </a:ext>
            </a:extLst>
          </p:cNvPr>
          <p:cNvGrpSpPr/>
          <p:nvPr/>
        </p:nvGrpSpPr>
        <p:grpSpPr>
          <a:xfrm>
            <a:off x="279796" y="211930"/>
            <a:ext cx="5105003" cy="9977099"/>
            <a:chOff x="257174" y="247650"/>
            <a:chExt cx="3248025" cy="6434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F0E7E1-9321-478F-800A-724726573F4D}"/>
                </a:ext>
              </a:extLst>
            </p:cNvPr>
            <p:cNvGrpSpPr/>
            <p:nvPr/>
          </p:nvGrpSpPr>
          <p:grpSpPr>
            <a:xfrm>
              <a:off x="257174" y="247650"/>
              <a:ext cx="3248025" cy="6434138"/>
              <a:chOff x="257174" y="247650"/>
              <a:chExt cx="3248025" cy="643413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908EEE8-962A-4740-9988-C37AE145E04D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192995C-C7AE-4BCE-A109-D3CE4AD5EF1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618B8D-5767-459E-9758-B01691B249B1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C0C85-FF51-46BA-B0A0-928C720E6D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4F6959-72E3-423F-BFB2-436697FA2C19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317315-A72E-42FF-93B6-4D37C3252CB3}"/>
                </a:ext>
              </a:extLst>
            </p:cNvPr>
            <p:cNvSpPr/>
            <p:nvPr/>
          </p:nvSpPr>
          <p:spPr>
            <a:xfrm>
              <a:off x="527050" y="482495"/>
              <a:ext cx="215901" cy="21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7EAFFF-64B7-46DE-A7F1-93A7D81E5268}"/>
              </a:ext>
            </a:extLst>
          </p:cNvPr>
          <p:cNvSpPr txBox="1"/>
          <p:nvPr/>
        </p:nvSpPr>
        <p:spPr>
          <a:xfrm>
            <a:off x="534872" y="903474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12:30</a:t>
            </a:r>
            <a:endParaRPr lang="en-MY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B1A95B-B61F-4FA9-9121-017DA0BAC2BB}"/>
              </a:ext>
            </a:extLst>
          </p:cNvPr>
          <p:cNvGrpSpPr/>
          <p:nvPr/>
        </p:nvGrpSpPr>
        <p:grpSpPr>
          <a:xfrm>
            <a:off x="696103" y="2260163"/>
            <a:ext cx="4339724" cy="1397480"/>
            <a:chOff x="1078302" y="1814423"/>
            <a:chExt cx="3986346" cy="139748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2AAEB8-8951-4CA4-AA9B-6BF31EE1F428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345DA-360A-4CDF-AFA3-A84BB11D5E56}"/>
                </a:ext>
              </a:extLst>
            </p:cNvPr>
            <p:cNvSpPr txBox="1"/>
            <p:nvPr/>
          </p:nvSpPr>
          <p:spPr>
            <a:xfrm>
              <a:off x="2360888" y="2317106"/>
              <a:ext cx="2281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Low-battery Mode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588517-C68A-4DED-BF61-CF78EE35395C}"/>
              </a:ext>
            </a:extLst>
          </p:cNvPr>
          <p:cNvGrpSpPr/>
          <p:nvPr/>
        </p:nvGrpSpPr>
        <p:grpSpPr>
          <a:xfrm>
            <a:off x="703967" y="3927155"/>
            <a:ext cx="4339724" cy="1397480"/>
            <a:chOff x="1078302" y="1814423"/>
            <a:chExt cx="3986346" cy="139748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895A404-D46F-4791-9BB9-EDD1FAE9DF8B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DF62BB-4FFE-4D3C-A06C-A1BB2ADBF1A0}"/>
                </a:ext>
              </a:extLst>
            </p:cNvPr>
            <p:cNvSpPr txBox="1"/>
            <p:nvPr/>
          </p:nvSpPr>
          <p:spPr>
            <a:xfrm>
              <a:off x="2360888" y="2328497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Update Last-Location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242E0-EF42-4451-BC02-59D2ADEEFD07}"/>
              </a:ext>
            </a:extLst>
          </p:cNvPr>
          <p:cNvGrpSpPr/>
          <p:nvPr/>
        </p:nvGrpSpPr>
        <p:grpSpPr>
          <a:xfrm>
            <a:off x="-10642457" y="5896981"/>
            <a:ext cx="4339724" cy="1397480"/>
            <a:chOff x="1078302" y="1814423"/>
            <a:chExt cx="3986346" cy="139748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CC6538-D0D8-4DC8-8C83-2145CC6A4A82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84238F-F12D-4422-AB79-D1BB693CE979}"/>
                </a:ext>
              </a:extLst>
            </p:cNvPr>
            <p:cNvSpPr txBox="1"/>
            <p:nvPr/>
          </p:nvSpPr>
          <p:spPr>
            <a:xfrm>
              <a:off x="2542945" y="2270092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Tracking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1622C0-F721-4408-880A-EF10563BE127}"/>
              </a:ext>
            </a:extLst>
          </p:cNvPr>
          <p:cNvSpPr/>
          <p:nvPr/>
        </p:nvSpPr>
        <p:spPr>
          <a:xfrm>
            <a:off x="3133725" y="990599"/>
            <a:ext cx="1977284" cy="8939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8B2D7-A3AC-421A-AD66-BA8DAB6D1299}"/>
              </a:ext>
            </a:extLst>
          </p:cNvPr>
          <p:cNvSpPr txBox="1"/>
          <p:nvPr/>
        </p:nvSpPr>
        <p:spPr>
          <a:xfrm>
            <a:off x="3231804" y="125292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0CB5BF"/>
                </a:solidFill>
                <a:latin typeface="Century Gothic" panose="020B0502020202020204" pitchFamily="34" charset="0"/>
              </a:rPr>
              <a:t>ROVA</a:t>
            </a:r>
            <a:r>
              <a:rPr lang="en-MY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7BAF7-27E2-468B-B0A7-D992F09398D8}"/>
              </a:ext>
            </a:extLst>
          </p:cNvPr>
          <p:cNvGrpSpPr/>
          <p:nvPr/>
        </p:nvGrpSpPr>
        <p:grpSpPr>
          <a:xfrm>
            <a:off x="6628203" y="4734602"/>
            <a:ext cx="1048603" cy="1308676"/>
            <a:chOff x="8425119" y="3608636"/>
            <a:chExt cx="1048603" cy="13086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50410A4-358D-49FC-BB3E-5E4A908C6983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E8BC56-B18A-4A28-BD7F-AD1CB45B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5119" y="3608636"/>
              <a:ext cx="1048603" cy="1182727"/>
            </a:xfrm>
            <a:prstGeom prst="rect">
              <a:avLst/>
            </a:prstGeom>
          </p:spPr>
        </p:pic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CE971D53-E190-423C-AA6F-0EE19D8D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B45323-4617-4F1E-8FA3-67447B18FE69}"/>
              </a:ext>
            </a:extLst>
          </p:cNvPr>
          <p:cNvGrpSpPr/>
          <p:nvPr/>
        </p:nvGrpSpPr>
        <p:grpSpPr>
          <a:xfrm>
            <a:off x="1125767" y="390861"/>
            <a:ext cx="355244" cy="517692"/>
            <a:chOff x="8440843" y="3375299"/>
            <a:chExt cx="1048603" cy="154201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DB85E69-E6E6-4050-BBFC-CB39B71A1BA0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4664794-8E09-4A94-ADA6-0D6DA823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0843" y="3375299"/>
              <a:ext cx="1048603" cy="1182728"/>
            </a:xfrm>
            <a:prstGeom prst="rect">
              <a:avLst/>
            </a:prstGeom>
          </p:spPr>
        </p:pic>
        <p:pic>
          <p:nvPicPr>
            <p:cNvPr id="53" name="Graphic 52" descr="Key with solid fill">
              <a:extLst>
                <a:ext uri="{FF2B5EF4-FFF2-40B4-BE49-F238E27FC236}">
                  <a16:creationId xmlns:a16="http://schemas.microsoft.com/office/drawing/2014/main" id="{BBCA496F-7AF6-4568-B209-E400961A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4BAF82F-0BE3-49C6-A8BA-CB23A8744384}"/>
              </a:ext>
            </a:extLst>
          </p:cNvPr>
          <p:cNvSpPr/>
          <p:nvPr/>
        </p:nvSpPr>
        <p:spPr>
          <a:xfrm>
            <a:off x="6628203" y="2654372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If Rover dies, our app will report the last saved position so we can locate it again in less time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Features updating longitude and latitude before it gets to stations.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D42627-F0F8-4553-B603-B89ABCB67B43}"/>
              </a:ext>
            </a:extLst>
          </p:cNvPr>
          <p:cNvGrpSpPr/>
          <p:nvPr/>
        </p:nvGrpSpPr>
        <p:grpSpPr>
          <a:xfrm>
            <a:off x="-5789195" y="7107521"/>
            <a:ext cx="4504309" cy="3399109"/>
            <a:chOff x="275726" y="4686219"/>
            <a:chExt cx="4504309" cy="3399109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7053F6FF-DE8A-4ACA-826C-F6F69D70B0B3}"/>
                </a:ext>
              </a:extLst>
            </p:cNvPr>
            <p:cNvSpPr/>
            <p:nvPr/>
          </p:nvSpPr>
          <p:spPr>
            <a:xfrm>
              <a:off x="275726" y="4686219"/>
              <a:ext cx="4504309" cy="3399109"/>
            </a:xfrm>
            <a:prstGeom prst="roundRect">
              <a:avLst>
                <a:gd name="adj" fmla="val 24351"/>
              </a:avLst>
            </a:prstGeom>
            <a:solidFill>
              <a:srgbClr val="AB69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65" name="Picture 6" descr="The Expressions Express | Data visualization design, Animated infographic,  Graph design">
              <a:extLst>
                <a:ext uri="{FF2B5EF4-FFF2-40B4-BE49-F238E27FC236}">
                  <a16:creationId xmlns:a16="http://schemas.microsoft.com/office/drawing/2014/main" id="{5BFFB934-49AD-40C5-8CF9-2D968C37417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79" y="4954538"/>
              <a:ext cx="3557293" cy="2667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1312FF-6206-4C46-832E-C433ABA0CDC9}"/>
                </a:ext>
              </a:extLst>
            </p:cNvPr>
            <p:cNvSpPr txBox="1"/>
            <p:nvPr/>
          </p:nvSpPr>
          <p:spPr>
            <a:xfrm>
              <a:off x="1056955" y="4954538"/>
              <a:ext cx="32665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2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Battery/Energy</a:t>
              </a:r>
              <a:endParaRPr lang="en-MY" sz="7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1AAAEED-1DF4-6946-B639-6DC478DBBE22}"/>
              </a:ext>
            </a:extLst>
          </p:cNvPr>
          <p:cNvGrpSpPr/>
          <p:nvPr/>
        </p:nvGrpSpPr>
        <p:grpSpPr>
          <a:xfrm>
            <a:off x="5885542" y="-3960682"/>
            <a:ext cx="7197324" cy="1798005"/>
            <a:chOff x="6125459" y="-831126"/>
            <a:chExt cx="4246712" cy="1003271"/>
          </a:xfrm>
        </p:grpSpPr>
        <p:sp>
          <p:nvSpPr>
            <p:cNvPr id="74" name="Rectangle: Rounded Corners 44">
              <a:extLst>
                <a:ext uri="{FF2B5EF4-FFF2-40B4-BE49-F238E27FC236}">
                  <a16:creationId xmlns:a16="http://schemas.microsoft.com/office/drawing/2014/main" id="{BAD2CCD0-F120-B54A-BF0D-2A98CC87A9EA}"/>
                </a:ext>
              </a:extLst>
            </p:cNvPr>
            <p:cNvSpPr/>
            <p:nvPr/>
          </p:nvSpPr>
          <p:spPr>
            <a:xfrm>
              <a:off x="6125459" y="-831126"/>
              <a:ext cx="4246712" cy="1003271"/>
            </a:xfrm>
            <a:prstGeom prst="roundRect">
              <a:avLst>
                <a:gd name="adj" fmla="val 31259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9BFE52-4EDC-2948-8D8B-53D9CDFCCAEB}"/>
                </a:ext>
              </a:extLst>
            </p:cNvPr>
            <p:cNvSpPr txBox="1"/>
            <p:nvPr/>
          </p:nvSpPr>
          <p:spPr>
            <a:xfrm>
              <a:off x="6416145" y="-631923"/>
              <a:ext cx="3244295" cy="463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4800" dirty="0">
                  <a:solidFill>
                    <a:schemeClr val="bg1"/>
                  </a:solidFill>
                  <a:latin typeface="Franklin Gothic Demi" panose="020B0703020102020204" pitchFamily="34" charset="0"/>
                </a:rPr>
                <a:t>Power-Saving Mode</a:t>
              </a: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67DA57A-9BBE-7F4E-BA8D-10A4609F8383}"/>
              </a:ext>
            </a:extLst>
          </p:cNvPr>
          <p:cNvSpPr/>
          <p:nvPr/>
        </p:nvSpPr>
        <p:spPr>
          <a:xfrm>
            <a:off x="4323456" y="1175651"/>
            <a:ext cx="582574" cy="543755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89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BA9126B-A6BC-1447-8D00-06DF36CFA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10" y="1273731"/>
            <a:ext cx="291077" cy="291077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478FB10-AA7F-4642-8E1C-C6B2E23FE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11" y="2641403"/>
            <a:ext cx="635000" cy="63500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E0C4261B-3DC1-C740-8FC3-11D60FD44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31" y="4361441"/>
            <a:ext cx="635000" cy="635000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67D95675-AE23-F840-AD8E-EF35894366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12793" y="6253193"/>
            <a:ext cx="635000" cy="635000"/>
          </a:xfrm>
          <a:prstGeom prst="rect">
            <a:avLst/>
          </a:prstGeom>
        </p:spPr>
      </p:pic>
      <p:sp>
        <p:nvSpPr>
          <p:cNvPr id="55" name="Rectangle: Rounded Corners 44">
            <a:extLst>
              <a:ext uri="{FF2B5EF4-FFF2-40B4-BE49-F238E27FC236}">
                <a16:creationId xmlns:a16="http://schemas.microsoft.com/office/drawing/2014/main" id="{B04D7C63-7345-0B41-A974-A6935EA91F84}"/>
              </a:ext>
            </a:extLst>
          </p:cNvPr>
          <p:cNvSpPr/>
          <p:nvPr/>
        </p:nvSpPr>
        <p:spPr>
          <a:xfrm>
            <a:off x="5725202" y="787932"/>
            <a:ext cx="6151422" cy="1482785"/>
          </a:xfrm>
          <a:prstGeom prst="roundRect">
            <a:avLst>
              <a:gd name="adj" fmla="val 31259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MY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rPr>
              <a:t>Update Last-Location</a:t>
            </a:r>
            <a:endParaRPr lang="en-MY" dirty="0"/>
          </a:p>
        </p:txBody>
      </p:sp>
      <p:sp>
        <p:nvSpPr>
          <p:cNvPr id="57" name="Rectangle: Rounded Corners 44">
            <a:extLst>
              <a:ext uri="{FF2B5EF4-FFF2-40B4-BE49-F238E27FC236}">
                <a16:creationId xmlns:a16="http://schemas.microsoft.com/office/drawing/2014/main" id="{6767B9D6-F430-3640-B872-7D0F833A3BFB}"/>
              </a:ext>
            </a:extLst>
          </p:cNvPr>
          <p:cNvSpPr/>
          <p:nvPr/>
        </p:nvSpPr>
        <p:spPr>
          <a:xfrm>
            <a:off x="6096000" y="7688238"/>
            <a:ext cx="5602491" cy="1547484"/>
          </a:xfrm>
          <a:prstGeom prst="roundRect">
            <a:avLst>
              <a:gd name="adj" fmla="val 31259"/>
            </a:avLst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MY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rPr>
              <a:t>Tracking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38596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8569551" y="-1287732"/>
            <a:ext cx="5634007" cy="5128163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5544040" y="1447528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3C304-2A26-4177-876E-6582F8422C82}"/>
              </a:ext>
            </a:extLst>
          </p:cNvPr>
          <p:cNvGrpSpPr/>
          <p:nvPr/>
        </p:nvGrpSpPr>
        <p:grpSpPr>
          <a:xfrm>
            <a:off x="279796" y="211930"/>
            <a:ext cx="5105003" cy="9977099"/>
            <a:chOff x="257174" y="247650"/>
            <a:chExt cx="3248025" cy="6434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F0E7E1-9321-478F-800A-724726573F4D}"/>
                </a:ext>
              </a:extLst>
            </p:cNvPr>
            <p:cNvGrpSpPr/>
            <p:nvPr/>
          </p:nvGrpSpPr>
          <p:grpSpPr>
            <a:xfrm>
              <a:off x="257174" y="247650"/>
              <a:ext cx="3248025" cy="6434138"/>
              <a:chOff x="257174" y="247650"/>
              <a:chExt cx="3248025" cy="643413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908EEE8-962A-4740-9988-C37AE145E04D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192995C-C7AE-4BCE-A109-D3CE4AD5EF1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618B8D-5767-459E-9758-B01691B249B1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C0C85-FF51-46BA-B0A0-928C720E6D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4F6959-72E3-423F-BFB2-436697FA2C19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317315-A72E-42FF-93B6-4D37C3252CB3}"/>
                </a:ext>
              </a:extLst>
            </p:cNvPr>
            <p:cNvSpPr/>
            <p:nvPr/>
          </p:nvSpPr>
          <p:spPr>
            <a:xfrm>
              <a:off x="527050" y="482495"/>
              <a:ext cx="215901" cy="21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7EAFFF-64B7-46DE-A7F1-93A7D81E5268}"/>
              </a:ext>
            </a:extLst>
          </p:cNvPr>
          <p:cNvSpPr txBox="1"/>
          <p:nvPr/>
        </p:nvSpPr>
        <p:spPr>
          <a:xfrm>
            <a:off x="534872" y="903474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12:30</a:t>
            </a:r>
            <a:endParaRPr lang="en-MY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B1A95B-B61F-4FA9-9121-017DA0BAC2BB}"/>
              </a:ext>
            </a:extLst>
          </p:cNvPr>
          <p:cNvGrpSpPr/>
          <p:nvPr/>
        </p:nvGrpSpPr>
        <p:grpSpPr>
          <a:xfrm>
            <a:off x="696103" y="2260163"/>
            <a:ext cx="4339724" cy="1397480"/>
            <a:chOff x="1078302" y="1814423"/>
            <a:chExt cx="3986346" cy="139748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2AAEB8-8951-4CA4-AA9B-6BF31EE1F428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345DA-360A-4CDF-AFA3-A84BB11D5E56}"/>
                </a:ext>
              </a:extLst>
            </p:cNvPr>
            <p:cNvSpPr txBox="1"/>
            <p:nvPr/>
          </p:nvSpPr>
          <p:spPr>
            <a:xfrm>
              <a:off x="2360888" y="2317106"/>
              <a:ext cx="2281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Low-battery Mode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588517-C68A-4DED-BF61-CF78EE35395C}"/>
              </a:ext>
            </a:extLst>
          </p:cNvPr>
          <p:cNvGrpSpPr/>
          <p:nvPr/>
        </p:nvGrpSpPr>
        <p:grpSpPr>
          <a:xfrm>
            <a:off x="703967" y="3840431"/>
            <a:ext cx="4339724" cy="1397480"/>
            <a:chOff x="1078302" y="1814423"/>
            <a:chExt cx="3986346" cy="139748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895A404-D46F-4791-9BB9-EDD1FAE9DF8B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DF62BB-4FFE-4D3C-A06C-A1BB2ADBF1A0}"/>
                </a:ext>
              </a:extLst>
            </p:cNvPr>
            <p:cNvSpPr txBox="1"/>
            <p:nvPr/>
          </p:nvSpPr>
          <p:spPr>
            <a:xfrm>
              <a:off x="2360888" y="2328497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Update Last-Location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242E0-EF42-4451-BC02-59D2ADEEFD07}"/>
              </a:ext>
            </a:extLst>
          </p:cNvPr>
          <p:cNvGrpSpPr/>
          <p:nvPr/>
        </p:nvGrpSpPr>
        <p:grpSpPr>
          <a:xfrm>
            <a:off x="696103" y="5348686"/>
            <a:ext cx="4339724" cy="1430676"/>
            <a:chOff x="1078302" y="1814423"/>
            <a:chExt cx="3986346" cy="139748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CC6538-D0D8-4DC8-8C83-2145CC6A4A82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84238F-F12D-4422-AB79-D1BB693CE979}"/>
                </a:ext>
              </a:extLst>
            </p:cNvPr>
            <p:cNvSpPr txBox="1"/>
            <p:nvPr/>
          </p:nvSpPr>
          <p:spPr>
            <a:xfrm>
              <a:off x="2542945" y="2270092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Tracking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1622C0-F721-4408-880A-EF10563BE127}"/>
              </a:ext>
            </a:extLst>
          </p:cNvPr>
          <p:cNvSpPr/>
          <p:nvPr/>
        </p:nvSpPr>
        <p:spPr>
          <a:xfrm>
            <a:off x="3133725" y="990599"/>
            <a:ext cx="1977284" cy="8939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8B2D7-A3AC-421A-AD66-BA8DAB6D1299}"/>
              </a:ext>
            </a:extLst>
          </p:cNvPr>
          <p:cNvSpPr txBox="1"/>
          <p:nvPr/>
        </p:nvSpPr>
        <p:spPr>
          <a:xfrm>
            <a:off x="3231804" y="1252927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0CB5BF"/>
                </a:solidFill>
                <a:latin typeface="Century Gothic" panose="020B0502020202020204" pitchFamily="34" charset="0"/>
              </a:rPr>
              <a:t>ROVA</a:t>
            </a:r>
            <a:r>
              <a:rPr lang="en-MY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07BAF7-27E2-468B-B0A7-D992F09398D8}"/>
              </a:ext>
            </a:extLst>
          </p:cNvPr>
          <p:cNvGrpSpPr/>
          <p:nvPr/>
        </p:nvGrpSpPr>
        <p:grpSpPr>
          <a:xfrm>
            <a:off x="6628203" y="4734602"/>
            <a:ext cx="1048603" cy="1308676"/>
            <a:chOff x="8425119" y="3608636"/>
            <a:chExt cx="1048603" cy="1308676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50410A4-358D-49FC-BB3E-5E4A908C6983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E8BC56-B18A-4A28-BD7F-AD1CB45B2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5119" y="3608636"/>
              <a:ext cx="1048603" cy="1182727"/>
            </a:xfrm>
            <a:prstGeom prst="rect">
              <a:avLst/>
            </a:prstGeom>
          </p:spPr>
        </p:pic>
        <p:pic>
          <p:nvPicPr>
            <p:cNvPr id="17" name="Graphic 16" descr="Key with solid fill">
              <a:extLst>
                <a:ext uri="{FF2B5EF4-FFF2-40B4-BE49-F238E27FC236}">
                  <a16:creationId xmlns:a16="http://schemas.microsoft.com/office/drawing/2014/main" id="{CE971D53-E190-423C-AA6F-0EE19D8D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1B45323-4617-4F1E-8FA3-67447B18FE69}"/>
              </a:ext>
            </a:extLst>
          </p:cNvPr>
          <p:cNvGrpSpPr/>
          <p:nvPr/>
        </p:nvGrpSpPr>
        <p:grpSpPr>
          <a:xfrm>
            <a:off x="1125767" y="390861"/>
            <a:ext cx="355244" cy="517692"/>
            <a:chOff x="8440843" y="3375299"/>
            <a:chExt cx="1048603" cy="1542013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DB85E69-E6E6-4050-BBFC-CB39B71A1BA0}"/>
                </a:ext>
              </a:extLst>
            </p:cNvPr>
            <p:cNvSpPr/>
            <p:nvPr/>
          </p:nvSpPr>
          <p:spPr>
            <a:xfrm>
              <a:off x="8648700" y="4333875"/>
              <a:ext cx="632894" cy="583437"/>
            </a:xfrm>
            <a:prstGeom prst="roundRect">
              <a:avLst>
                <a:gd name="adj" fmla="val 3125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F4664794-8E09-4A94-ADA6-0D6DA823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0843" y="3375299"/>
              <a:ext cx="1048603" cy="1182728"/>
            </a:xfrm>
            <a:prstGeom prst="rect">
              <a:avLst/>
            </a:prstGeom>
          </p:spPr>
        </p:pic>
        <p:pic>
          <p:nvPicPr>
            <p:cNvPr id="53" name="Graphic 52" descr="Key with solid fill">
              <a:extLst>
                <a:ext uri="{FF2B5EF4-FFF2-40B4-BE49-F238E27FC236}">
                  <a16:creationId xmlns:a16="http://schemas.microsoft.com/office/drawing/2014/main" id="{BBCA496F-7AF6-4568-B209-E400961AE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859073" y="4526591"/>
              <a:ext cx="212148" cy="212148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4BAF82F-0BE3-49C6-A8BA-CB23A8744384}"/>
              </a:ext>
            </a:extLst>
          </p:cNvPr>
          <p:cNvSpPr/>
          <p:nvPr/>
        </p:nvSpPr>
        <p:spPr>
          <a:xfrm>
            <a:off x="6628203" y="2654372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Records longitude and latitude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Used emulators to find the coarse (approximate) location and fine (exact) location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Refined app to track precise location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Accuracy measurement tool built in the app to track supplies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7DA57A-9BBE-7F4E-BA8D-10A4609F8383}"/>
              </a:ext>
            </a:extLst>
          </p:cNvPr>
          <p:cNvSpPr/>
          <p:nvPr/>
        </p:nvSpPr>
        <p:spPr>
          <a:xfrm>
            <a:off x="4323456" y="1175651"/>
            <a:ext cx="582574" cy="543755"/>
          </a:xfrm>
          <a:prstGeom prst="ellipse">
            <a:avLst/>
          </a:prstGeom>
          <a:gradFill flip="none" rotWithShape="1">
            <a:gsLst>
              <a:gs pos="0">
                <a:srgbClr val="358386">
                  <a:shade val="30000"/>
                  <a:satMod val="115000"/>
                </a:srgbClr>
              </a:gs>
              <a:gs pos="50000">
                <a:srgbClr val="358386">
                  <a:shade val="67500"/>
                  <a:satMod val="115000"/>
                </a:srgbClr>
              </a:gs>
              <a:gs pos="100000">
                <a:srgbClr val="358386">
                  <a:shade val="100000"/>
                  <a:satMod val="115000"/>
                </a:srgbClr>
              </a:gs>
            </a:gsLst>
            <a:lin ang="18900000" scaled="1"/>
            <a:tileRect/>
          </a:gra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BA9126B-A6BC-1447-8D00-06DF36CFA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10" y="1273731"/>
            <a:ext cx="291077" cy="291077"/>
          </a:xfrm>
          <a:prstGeom prst="rect">
            <a:avLst/>
          </a:prstGeom>
        </p:spPr>
      </p:pic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478FB10-AA7F-4642-8E1C-C6B2E23FE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11" y="2641403"/>
            <a:ext cx="635000" cy="63500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E0C4261B-3DC1-C740-8FC3-11D60FD44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31" y="4361441"/>
            <a:ext cx="635000" cy="635000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67D95675-AE23-F840-AD8E-EF3589436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67" y="5866727"/>
            <a:ext cx="635000" cy="635000"/>
          </a:xfrm>
          <a:prstGeom prst="rect">
            <a:avLst/>
          </a:prstGeom>
        </p:spPr>
      </p:pic>
      <p:sp>
        <p:nvSpPr>
          <p:cNvPr id="55" name="Rectangle: Rounded Corners 44">
            <a:extLst>
              <a:ext uri="{FF2B5EF4-FFF2-40B4-BE49-F238E27FC236}">
                <a16:creationId xmlns:a16="http://schemas.microsoft.com/office/drawing/2014/main" id="{B04D7C63-7345-0B41-A974-A6935EA91F84}"/>
              </a:ext>
            </a:extLst>
          </p:cNvPr>
          <p:cNvSpPr/>
          <p:nvPr/>
        </p:nvSpPr>
        <p:spPr>
          <a:xfrm>
            <a:off x="5885542" y="712679"/>
            <a:ext cx="5602491" cy="1547484"/>
          </a:xfrm>
          <a:prstGeom prst="roundRect">
            <a:avLst>
              <a:gd name="adj" fmla="val 31259"/>
            </a:avLst>
          </a:prstGeom>
          <a:solidFill>
            <a:srgbClr val="9821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MY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rPr>
              <a:t>Tracking</a:t>
            </a:r>
            <a:endParaRPr lang="en-MY" dirty="0"/>
          </a:p>
        </p:txBody>
      </p:sp>
      <p:sp>
        <p:nvSpPr>
          <p:cNvPr id="47" name="Rectangle: Rounded Corners 44">
            <a:extLst>
              <a:ext uri="{FF2B5EF4-FFF2-40B4-BE49-F238E27FC236}">
                <a16:creationId xmlns:a16="http://schemas.microsoft.com/office/drawing/2014/main" id="{FBD457C7-4BF2-8640-8890-5A202F7848C5}"/>
              </a:ext>
            </a:extLst>
          </p:cNvPr>
          <p:cNvSpPr/>
          <p:nvPr/>
        </p:nvSpPr>
        <p:spPr>
          <a:xfrm>
            <a:off x="5885542" y="-2741158"/>
            <a:ext cx="6151422" cy="1482785"/>
          </a:xfrm>
          <a:prstGeom prst="roundRect">
            <a:avLst>
              <a:gd name="adj" fmla="val 31259"/>
            </a:avLst>
          </a:prstGeom>
          <a:solidFill>
            <a:srgbClr val="ED9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MY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" panose="020B0703020102020204" pitchFamily="34" charset="0"/>
                <a:ea typeface="+mn-ea"/>
                <a:cs typeface="+mn-cs"/>
              </a:rPr>
              <a:t>Update Last-Location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87399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C6C54883-6E67-4F7A-9E8A-E1D731F603D6}"/>
              </a:ext>
            </a:extLst>
          </p:cNvPr>
          <p:cNvSpPr/>
          <p:nvPr/>
        </p:nvSpPr>
        <p:spPr>
          <a:xfrm>
            <a:off x="8569551" y="-1287732"/>
            <a:ext cx="5634007" cy="5128163"/>
          </a:xfrm>
          <a:prstGeom prst="ellipse">
            <a:avLst/>
          </a:prstGeom>
          <a:solidFill>
            <a:srgbClr val="225E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3AB707-5592-496D-9168-2BF0D4B2D7EE}"/>
              </a:ext>
            </a:extLst>
          </p:cNvPr>
          <p:cNvSpPr/>
          <p:nvPr/>
        </p:nvSpPr>
        <p:spPr>
          <a:xfrm>
            <a:off x="15544040" y="1447528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71FC92-D81E-4D48-B810-5FAC39A96F06}"/>
              </a:ext>
            </a:extLst>
          </p:cNvPr>
          <p:cNvSpPr/>
          <p:nvPr/>
        </p:nvSpPr>
        <p:spPr>
          <a:xfrm>
            <a:off x="10976894" y="2654372"/>
            <a:ext cx="1060070" cy="1003271"/>
          </a:xfrm>
          <a:prstGeom prst="roundRect">
            <a:avLst>
              <a:gd name="adj" fmla="val 31259"/>
            </a:avLst>
          </a:prstGeom>
          <a:solidFill>
            <a:srgbClr val="0CB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3C304-2A26-4177-876E-6582F8422C82}"/>
              </a:ext>
            </a:extLst>
          </p:cNvPr>
          <p:cNvGrpSpPr/>
          <p:nvPr/>
        </p:nvGrpSpPr>
        <p:grpSpPr>
          <a:xfrm>
            <a:off x="-6346290" y="-756104"/>
            <a:ext cx="5105003" cy="9977099"/>
            <a:chOff x="257174" y="247650"/>
            <a:chExt cx="3248025" cy="6434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4F0E7E1-9321-478F-800A-724726573F4D}"/>
                </a:ext>
              </a:extLst>
            </p:cNvPr>
            <p:cNvGrpSpPr/>
            <p:nvPr/>
          </p:nvGrpSpPr>
          <p:grpSpPr>
            <a:xfrm>
              <a:off x="257174" y="247650"/>
              <a:ext cx="3248025" cy="6434138"/>
              <a:chOff x="257174" y="247650"/>
              <a:chExt cx="3248025" cy="643413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908EEE8-962A-4740-9988-C37AE145E04D}"/>
                  </a:ext>
                </a:extLst>
              </p:cNvPr>
              <p:cNvSpPr/>
              <p:nvPr/>
            </p:nvSpPr>
            <p:spPr>
              <a:xfrm>
                <a:off x="257174" y="247650"/>
                <a:ext cx="3248025" cy="6362700"/>
              </a:xfrm>
              <a:prstGeom prst="roundRect">
                <a:avLst>
                  <a:gd name="adj" fmla="val 11080"/>
                </a:avLst>
              </a:prstGeom>
              <a:solidFill>
                <a:schemeClr val="tx1"/>
              </a:solidFill>
              <a:ln w="76200">
                <a:solidFill>
                  <a:srgbClr val="0CB5B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192995C-C7AE-4BCE-A109-D3CE4AD5EF11}"/>
                  </a:ext>
                </a:extLst>
              </p:cNvPr>
              <p:cNvSpPr/>
              <p:nvPr/>
            </p:nvSpPr>
            <p:spPr>
              <a:xfrm>
                <a:off x="366998" y="357187"/>
                <a:ext cx="3028376" cy="6143625"/>
              </a:xfrm>
              <a:prstGeom prst="roundRect">
                <a:avLst>
                  <a:gd name="adj" fmla="val 925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8618B8D-5767-459E-9758-B01691B249B1}"/>
                  </a:ext>
                </a:extLst>
              </p:cNvPr>
              <p:cNvSpPr/>
              <p:nvPr/>
            </p:nvSpPr>
            <p:spPr>
              <a:xfrm>
                <a:off x="742951" y="6572250"/>
                <a:ext cx="2247900" cy="10953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5C0C85-FF51-46BA-B0A0-928C720E6D7F}"/>
                  </a:ext>
                </a:extLst>
              </p:cNvPr>
              <p:cNvSpPr/>
              <p:nvPr/>
            </p:nvSpPr>
            <p:spPr>
              <a:xfrm>
                <a:off x="612759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14F6959-72E3-423F-BFB2-436697FA2C19}"/>
                  </a:ext>
                </a:extLst>
              </p:cNvPr>
              <p:cNvSpPr/>
              <p:nvPr/>
            </p:nvSpPr>
            <p:spPr>
              <a:xfrm>
                <a:off x="2932097" y="6572250"/>
                <a:ext cx="166687" cy="76200"/>
              </a:xfrm>
              <a:prstGeom prst="roundRect">
                <a:avLst>
                  <a:gd name="adj" fmla="val 50000"/>
                </a:avLst>
              </a:prstGeom>
              <a:solidFill>
                <a:srgbClr val="0CB5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317315-A72E-42FF-93B6-4D37C3252CB3}"/>
                </a:ext>
              </a:extLst>
            </p:cNvPr>
            <p:cNvSpPr/>
            <p:nvPr/>
          </p:nvSpPr>
          <p:spPr>
            <a:xfrm>
              <a:off x="527050" y="482495"/>
              <a:ext cx="215901" cy="2159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B1A95B-B61F-4FA9-9121-017DA0BAC2BB}"/>
              </a:ext>
            </a:extLst>
          </p:cNvPr>
          <p:cNvGrpSpPr/>
          <p:nvPr/>
        </p:nvGrpSpPr>
        <p:grpSpPr>
          <a:xfrm>
            <a:off x="-5979310" y="1952329"/>
            <a:ext cx="4339724" cy="1397480"/>
            <a:chOff x="1078302" y="1814423"/>
            <a:chExt cx="3986346" cy="139748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862AAEB8-8951-4CA4-AA9B-6BF31EE1F428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345DA-360A-4CDF-AFA3-A84BB11D5E56}"/>
                </a:ext>
              </a:extLst>
            </p:cNvPr>
            <p:cNvSpPr txBox="1"/>
            <p:nvPr/>
          </p:nvSpPr>
          <p:spPr>
            <a:xfrm>
              <a:off x="2360888" y="2317106"/>
              <a:ext cx="2281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Low-battery Mode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588517-C68A-4DED-BF61-CF78EE35395C}"/>
              </a:ext>
            </a:extLst>
          </p:cNvPr>
          <p:cNvGrpSpPr/>
          <p:nvPr/>
        </p:nvGrpSpPr>
        <p:grpSpPr>
          <a:xfrm>
            <a:off x="-5971446" y="3532597"/>
            <a:ext cx="4339724" cy="1397480"/>
            <a:chOff x="1078302" y="1814423"/>
            <a:chExt cx="3986346" cy="139748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895A404-D46F-4791-9BB9-EDD1FAE9DF8B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DF62BB-4FFE-4D3C-A06C-A1BB2ADBF1A0}"/>
                </a:ext>
              </a:extLst>
            </p:cNvPr>
            <p:cNvSpPr txBox="1"/>
            <p:nvPr/>
          </p:nvSpPr>
          <p:spPr>
            <a:xfrm>
              <a:off x="2360888" y="2328497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Update Last-Location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A242E0-EF42-4451-BC02-59D2ADEEFD07}"/>
              </a:ext>
            </a:extLst>
          </p:cNvPr>
          <p:cNvGrpSpPr/>
          <p:nvPr/>
        </p:nvGrpSpPr>
        <p:grpSpPr>
          <a:xfrm>
            <a:off x="-5979310" y="5040852"/>
            <a:ext cx="4339724" cy="1430676"/>
            <a:chOff x="1078302" y="1814423"/>
            <a:chExt cx="3986346" cy="139748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CC6538-D0D8-4DC8-8C83-2145CC6A4A82}"/>
                </a:ext>
              </a:extLst>
            </p:cNvPr>
            <p:cNvSpPr/>
            <p:nvPr/>
          </p:nvSpPr>
          <p:spPr>
            <a:xfrm>
              <a:off x="1078302" y="1814423"/>
              <a:ext cx="3986346" cy="1397480"/>
            </a:xfrm>
            <a:prstGeom prst="roundRect">
              <a:avLst>
                <a:gd name="adj" fmla="val 37654"/>
              </a:avLst>
            </a:prstGeom>
            <a:solidFill>
              <a:srgbClr val="0CB5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84238F-F12D-4422-AB79-D1BB693CE979}"/>
                </a:ext>
              </a:extLst>
            </p:cNvPr>
            <p:cNvSpPr txBox="1"/>
            <p:nvPr/>
          </p:nvSpPr>
          <p:spPr>
            <a:xfrm>
              <a:off x="2542945" y="2270092"/>
              <a:ext cx="237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dirty="0">
                  <a:solidFill>
                    <a:schemeClr val="bg1"/>
                  </a:solidFill>
                </a:rPr>
                <a:t>Tracking</a:t>
              </a: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4BAF82F-0BE3-49C6-A8BA-CB23A8744384}"/>
              </a:ext>
            </a:extLst>
          </p:cNvPr>
          <p:cNvSpPr/>
          <p:nvPr/>
        </p:nvSpPr>
        <p:spPr>
          <a:xfrm>
            <a:off x="5588455" y="1905842"/>
            <a:ext cx="4246712" cy="3727378"/>
          </a:xfrm>
          <a:prstGeom prst="roundRect">
            <a:avLst>
              <a:gd name="adj" fmla="val 12093"/>
            </a:avLst>
          </a:prstGeom>
          <a:solidFill>
            <a:srgbClr val="94D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Records longitude and latitude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Used emulators to find the coarse (approximate) location and fine (exact) location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Refined app to track precise location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MY" sz="2000" dirty="0"/>
              <a:t>Accuracy measurement tool built in the app to track supplies</a:t>
            </a: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A478FB10-AA7F-4642-8E1C-C6B2E23FE4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1902" y="2333569"/>
            <a:ext cx="635000" cy="635000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E0C4261B-3DC1-C740-8FC3-11D60FD44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1782" y="4053607"/>
            <a:ext cx="635000" cy="635000"/>
          </a:xfrm>
          <a:prstGeom prst="rect">
            <a:avLst/>
          </a:prstGeom>
        </p:spPr>
      </p:pic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67D95675-AE23-F840-AD8E-EF35894366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49646" y="5558893"/>
            <a:ext cx="635000" cy="635000"/>
          </a:xfrm>
          <a:prstGeom prst="rect">
            <a:avLst/>
          </a:prstGeom>
        </p:spPr>
      </p:pic>
      <p:pic>
        <p:nvPicPr>
          <p:cNvPr id="2" name="Screen Recording 2022-10-30 at 12.04.25 PM" descr="Screen Recording 2022-10-30 at 12.04.25 PM">
            <a:extLst>
              <a:ext uri="{FF2B5EF4-FFF2-40B4-BE49-F238E27FC236}">
                <a16:creationId xmlns:a16="http://schemas.microsoft.com/office/drawing/2014/main" id="{09E0796C-137E-1B4A-933F-74903DD4E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3192" y="0"/>
            <a:ext cx="3532187" cy="6858000"/>
          </a:xfrm>
          <a:prstGeom prst="rect">
            <a:avLst/>
          </a:prstGeom>
        </p:spPr>
      </p:pic>
      <p:pic>
        <p:nvPicPr>
          <p:cNvPr id="28" name="Screen Recording 2022-10-30 at 12.14.56 PM" descr="Screen Recording 2022-10-30 at 12.14.56 PM">
            <a:hlinkClick r:id="" action="ppaction://media"/>
            <a:extLst>
              <a:ext uri="{FF2B5EF4-FFF2-40B4-BE49-F238E27FC236}">
                <a16:creationId xmlns:a16="http://schemas.microsoft.com/office/drawing/2014/main" id="{FEF9D2A8-2351-524F-83F3-B6A70C2F20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46510" y="-9171032"/>
            <a:ext cx="4000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26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71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730</Words>
  <Application>Microsoft Macintosh PowerPoint</Application>
  <PresentationFormat>Widescreen</PresentationFormat>
  <Paragraphs>114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Abadi Extra Light</vt:lpstr>
      <vt:lpstr>Arial</vt:lpstr>
      <vt:lpstr>Calibri</vt:lpstr>
      <vt:lpstr>Calibri Light</vt:lpstr>
      <vt:lpstr>Century Gothic</vt:lpstr>
      <vt:lpstr>Franklin Gothic Demi</vt:lpstr>
      <vt:lpstr>Franklin Gothic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Hoang, Mai</cp:lastModifiedBy>
  <cp:revision>26</cp:revision>
  <dcterms:created xsi:type="dcterms:W3CDTF">2021-06-10T06:50:55Z</dcterms:created>
  <dcterms:modified xsi:type="dcterms:W3CDTF">2022-10-30T17:39:31Z</dcterms:modified>
</cp:coreProperties>
</file>